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73" r:id="rId2"/>
    <p:sldId id="374" r:id="rId3"/>
    <p:sldId id="375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4" r:id="rId12"/>
    <p:sldId id="385" r:id="rId13"/>
    <p:sldId id="386" r:id="rId14"/>
    <p:sldId id="387" r:id="rId15"/>
    <p:sldId id="388" r:id="rId16"/>
    <p:sldId id="389" r:id="rId17"/>
    <p:sldId id="390" r:id="rId18"/>
    <p:sldId id="391" r:id="rId19"/>
    <p:sldId id="392" r:id="rId20"/>
  </p:sldIdLst>
  <p:sldSz cx="9144000" cy="6858000" type="screen4x3"/>
  <p:notesSz cx="7010400" cy="92964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rednji slog 2 – poudarek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řední styl 3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1" autoAdjust="0"/>
    <p:restoredTop sz="94658" autoAdjust="0"/>
  </p:normalViewPr>
  <p:slideViewPr>
    <p:cSldViewPr>
      <p:cViewPr>
        <p:scale>
          <a:sx n="70" d="100"/>
          <a:sy n="70" d="100"/>
        </p:scale>
        <p:origin x="-1908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94"/>
    </p:cViewPr>
  </p:sorterViewPr>
  <p:notesViewPr>
    <p:cSldViewPr>
      <p:cViewPr varScale="1">
        <p:scale>
          <a:sx n="57" d="100"/>
          <a:sy n="57" d="100"/>
        </p:scale>
        <p:origin x="-2626" y="-91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F1E9F2-492C-4FA9-9E8B-FDE2F3FCE90A}" type="doc">
      <dgm:prSet loTypeId="urn:microsoft.com/office/officeart/2005/8/layout/funnel1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DD43E742-84C3-4ADB-BE8C-0DADD5F6A888}">
      <dgm:prSet phldrT="[Text]"/>
      <dgm:spPr>
        <a:solidFill>
          <a:srgbClr val="00B050"/>
        </a:solidFill>
      </dgm:spPr>
      <dgm:t>
        <a:bodyPr/>
        <a:lstStyle/>
        <a:p>
          <a:r>
            <a:rPr lang="en-GB" dirty="0" smtClean="0"/>
            <a:t>A</a:t>
          </a:r>
          <a:r>
            <a:rPr lang="x-none" dirty="0" smtClean="0"/>
            <a:t>gencije instutucije</a:t>
          </a:r>
          <a:endParaRPr lang="bg-BG" dirty="0"/>
        </a:p>
      </dgm:t>
    </dgm:pt>
    <dgm:pt modelId="{CD119322-D688-4CC3-91EF-524E57D273C0}" type="parTrans" cxnId="{0F9DC97D-1976-4CCE-88DF-30BA10D42CE2}">
      <dgm:prSet/>
      <dgm:spPr/>
      <dgm:t>
        <a:bodyPr/>
        <a:lstStyle/>
        <a:p>
          <a:endParaRPr lang="bg-BG"/>
        </a:p>
      </dgm:t>
    </dgm:pt>
    <dgm:pt modelId="{493DAD10-995B-46CF-89CD-6041ED0C337A}" type="sibTrans" cxnId="{0F9DC97D-1976-4CCE-88DF-30BA10D42CE2}">
      <dgm:prSet/>
      <dgm:spPr/>
      <dgm:t>
        <a:bodyPr/>
        <a:lstStyle/>
        <a:p>
          <a:endParaRPr lang="bg-BG"/>
        </a:p>
      </dgm:t>
    </dgm:pt>
    <dgm:pt modelId="{0E0C5FD8-0810-48A0-AFB7-C641CE9446F8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 smtClean="0"/>
            <a:t>P</a:t>
          </a:r>
          <a:r>
            <a:rPr lang="x-none" dirty="0" smtClean="0"/>
            <a:t>rijatelji, rođaci</a:t>
          </a:r>
          <a:endParaRPr lang="bg-BG" dirty="0"/>
        </a:p>
      </dgm:t>
    </dgm:pt>
    <dgm:pt modelId="{5F6B49E2-99DB-4946-8F9F-43B0D69ED0E8}" type="parTrans" cxnId="{3F2AF170-08BA-44D5-A50E-3EC87DAD469C}">
      <dgm:prSet/>
      <dgm:spPr/>
      <dgm:t>
        <a:bodyPr/>
        <a:lstStyle/>
        <a:p>
          <a:endParaRPr lang="bg-BG"/>
        </a:p>
      </dgm:t>
    </dgm:pt>
    <dgm:pt modelId="{6A55FE5D-8871-4B79-8004-5CE6C187BE9C}" type="sibTrans" cxnId="{3F2AF170-08BA-44D5-A50E-3EC87DAD469C}">
      <dgm:prSet/>
      <dgm:spPr/>
      <dgm:t>
        <a:bodyPr/>
        <a:lstStyle/>
        <a:p>
          <a:endParaRPr lang="bg-BG"/>
        </a:p>
      </dgm:t>
    </dgm:pt>
    <dgm:pt modelId="{E03B05C4-44AF-43C9-83BE-34CCED434459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smtClean="0"/>
            <a:t>internet</a:t>
          </a:r>
          <a:endParaRPr lang="bg-BG" dirty="0"/>
        </a:p>
      </dgm:t>
    </dgm:pt>
    <dgm:pt modelId="{1C46DFC5-EDE6-4897-B840-37D29C38DE3F}" type="parTrans" cxnId="{BBC7A9E2-C7D3-4163-92D9-1BF86C09F8F0}">
      <dgm:prSet/>
      <dgm:spPr/>
      <dgm:t>
        <a:bodyPr/>
        <a:lstStyle/>
        <a:p>
          <a:endParaRPr lang="bg-BG"/>
        </a:p>
      </dgm:t>
    </dgm:pt>
    <dgm:pt modelId="{8A497187-FDEE-446B-A133-23EC23788D5B}" type="sibTrans" cxnId="{BBC7A9E2-C7D3-4163-92D9-1BF86C09F8F0}">
      <dgm:prSet/>
      <dgm:spPr/>
      <dgm:t>
        <a:bodyPr/>
        <a:lstStyle/>
        <a:p>
          <a:endParaRPr lang="bg-BG"/>
        </a:p>
      </dgm:t>
    </dgm:pt>
    <dgm:pt modelId="{606E2578-0B06-4865-A577-50243CA8BD04}">
      <dgm:prSet phldrT="[Text]"/>
      <dgm:spPr/>
      <dgm:t>
        <a:bodyPr/>
        <a:lstStyle/>
        <a:p>
          <a:r>
            <a:rPr lang="x-none" dirty="0" smtClean="0">
              <a:latin typeface="Candara" pitchFamily="34" charset="0"/>
            </a:rPr>
            <a:t>informacije</a:t>
          </a:r>
          <a:endParaRPr lang="bg-BG" dirty="0">
            <a:latin typeface="Candara" pitchFamily="34" charset="0"/>
          </a:endParaRPr>
        </a:p>
      </dgm:t>
    </dgm:pt>
    <dgm:pt modelId="{C1A7BCFA-8E97-468E-9C9D-8631261F758D}" type="parTrans" cxnId="{6281CD80-CDFD-4445-9ECA-81EB48672F29}">
      <dgm:prSet/>
      <dgm:spPr/>
      <dgm:t>
        <a:bodyPr/>
        <a:lstStyle/>
        <a:p>
          <a:endParaRPr lang="bg-BG"/>
        </a:p>
      </dgm:t>
    </dgm:pt>
    <dgm:pt modelId="{E3BD3A53-6F9D-4E27-A8F7-F9E987384810}" type="sibTrans" cxnId="{6281CD80-CDFD-4445-9ECA-81EB48672F29}">
      <dgm:prSet/>
      <dgm:spPr/>
      <dgm:t>
        <a:bodyPr/>
        <a:lstStyle/>
        <a:p>
          <a:endParaRPr lang="bg-BG"/>
        </a:p>
      </dgm:t>
    </dgm:pt>
    <dgm:pt modelId="{DF6039C4-0A54-438F-9B86-8BE40B092194}" type="pres">
      <dgm:prSet presAssocID="{73F1E9F2-492C-4FA9-9E8B-FDE2F3FCE90A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EDCBD18F-41EE-4469-88B7-ACD7E0F2D8AE}" type="pres">
      <dgm:prSet presAssocID="{73F1E9F2-492C-4FA9-9E8B-FDE2F3FCE90A}" presName="ellipse" presStyleLbl="trBgShp" presStyleIdx="0" presStyleCnt="1"/>
      <dgm:spPr/>
    </dgm:pt>
    <dgm:pt modelId="{A51D58A1-ACD7-49B1-A58A-C707F426F62E}" type="pres">
      <dgm:prSet presAssocID="{73F1E9F2-492C-4FA9-9E8B-FDE2F3FCE90A}" presName="arrow1" presStyleLbl="fgShp" presStyleIdx="0" presStyleCnt="1"/>
      <dgm:spPr/>
    </dgm:pt>
    <dgm:pt modelId="{EB9E7162-FE0D-457D-A224-75B137BFDCCF}" type="pres">
      <dgm:prSet presAssocID="{73F1E9F2-492C-4FA9-9E8B-FDE2F3FCE90A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4D7CB0A4-F09A-489B-A3B8-11E55F321A87}" type="pres">
      <dgm:prSet presAssocID="{0E0C5FD8-0810-48A0-AFB7-C641CE9446F8}" presName="item1" presStyleLbl="node1" presStyleIdx="0" presStyleCnt="3" custLinFactNeighborX="-6416" custLinFactNeighborY="1804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492D291-1001-4E60-AE57-7969CE7FB660}" type="pres">
      <dgm:prSet presAssocID="{E03B05C4-44AF-43C9-83BE-34CCED434459}" presName="item2" presStyleLbl="node1" presStyleIdx="1" presStyleCnt="3" custLinFactNeighborX="11111" custLinFactNeighborY="-905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48B000D1-28B2-42CE-9E84-A9F272808894}" type="pres">
      <dgm:prSet presAssocID="{606E2578-0B06-4865-A577-50243CA8BD04}" presName="item3" presStyleLbl="node1" presStyleIdx="2" presStyleCnt="3" custLinFactNeighborX="23435" custLinFactNeighborY="2142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D03FB9A-AB27-4418-8841-4A833F09C0E8}" type="pres">
      <dgm:prSet presAssocID="{73F1E9F2-492C-4FA9-9E8B-FDE2F3FCE90A}" presName="funnel" presStyleLbl="trAlignAcc1" presStyleIdx="0" presStyleCnt="1" custScaleY="95422" custLinFactNeighborX="2026" custLinFactNeighborY="2569"/>
      <dgm:spPr/>
    </dgm:pt>
  </dgm:ptLst>
  <dgm:cxnLst>
    <dgm:cxn modelId="{8BFBA09B-2FF0-423F-8869-DC79FD00350F}" type="presOf" srcId="{DD43E742-84C3-4ADB-BE8C-0DADD5F6A888}" destId="{48B000D1-28B2-42CE-9E84-A9F272808894}" srcOrd="0" destOrd="0" presId="urn:microsoft.com/office/officeart/2005/8/layout/funnel1"/>
    <dgm:cxn modelId="{684F5E0C-70BD-4958-BBDD-A27559498CFB}" type="presOf" srcId="{0E0C5FD8-0810-48A0-AFB7-C641CE9446F8}" destId="{E492D291-1001-4E60-AE57-7969CE7FB660}" srcOrd="0" destOrd="0" presId="urn:microsoft.com/office/officeart/2005/8/layout/funnel1"/>
    <dgm:cxn modelId="{8795A0D0-41C7-43E5-A8CE-752B4571A10C}" type="presOf" srcId="{606E2578-0B06-4865-A577-50243CA8BD04}" destId="{EB9E7162-FE0D-457D-A224-75B137BFDCCF}" srcOrd="0" destOrd="0" presId="urn:microsoft.com/office/officeart/2005/8/layout/funnel1"/>
    <dgm:cxn modelId="{BBC7A9E2-C7D3-4163-92D9-1BF86C09F8F0}" srcId="{73F1E9F2-492C-4FA9-9E8B-FDE2F3FCE90A}" destId="{E03B05C4-44AF-43C9-83BE-34CCED434459}" srcOrd="2" destOrd="0" parTransId="{1C46DFC5-EDE6-4897-B840-37D29C38DE3F}" sibTransId="{8A497187-FDEE-446B-A133-23EC23788D5B}"/>
    <dgm:cxn modelId="{0F9DC97D-1976-4CCE-88DF-30BA10D42CE2}" srcId="{73F1E9F2-492C-4FA9-9E8B-FDE2F3FCE90A}" destId="{DD43E742-84C3-4ADB-BE8C-0DADD5F6A888}" srcOrd="0" destOrd="0" parTransId="{CD119322-D688-4CC3-91EF-524E57D273C0}" sibTransId="{493DAD10-995B-46CF-89CD-6041ED0C337A}"/>
    <dgm:cxn modelId="{CD24F09E-A234-4357-B376-4F807E64EEB0}" type="presOf" srcId="{73F1E9F2-492C-4FA9-9E8B-FDE2F3FCE90A}" destId="{DF6039C4-0A54-438F-9B86-8BE40B092194}" srcOrd="0" destOrd="0" presId="urn:microsoft.com/office/officeart/2005/8/layout/funnel1"/>
    <dgm:cxn modelId="{61721078-C77F-4C9B-A669-EBEE417BD6BF}" type="presOf" srcId="{E03B05C4-44AF-43C9-83BE-34CCED434459}" destId="{4D7CB0A4-F09A-489B-A3B8-11E55F321A87}" srcOrd="0" destOrd="0" presId="urn:microsoft.com/office/officeart/2005/8/layout/funnel1"/>
    <dgm:cxn modelId="{6281CD80-CDFD-4445-9ECA-81EB48672F29}" srcId="{73F1E9F2-492C-4FA9-9E8B-FDE2F3FCE90A}" destId="{606E2578-0B06-4865-A577-50243CA8BD04}" srcOrd="3" destOrd="0" parTransId="{C1A7BCFA-8E97-468E-9C9D-8631261F758D}" sibTransId="{E3BD3A53-6F9D-4E27-A8F7-F9E987384810}"/>
    <dgm:cxn modelId="{3F2AF170-08BA-44D5-A50E-3EC87DAD469C}" srcId="{73F1E9F2-492C-4FA9-9E8B-FDE2F3FCE90A}" destId="{0E0C5FD8-0810-48A0-AFB7-C641CE9446F8}" srcOrd="1" destOrd="0" parTransId="{5F6B49E2-99DB-4946-8F9F-43B0D69ED0E8}" sibTransId="{6A55FE5D-8871-4B79-8004-5CE6C187BE9C}"/>
    <dgm:cxn modelId="{0625C6D1-EE35-4FF9-B520-D2C6F760EB32}" type="presParOf" srcId="{DF6039C4-0A54-438F-9B86-8BE40B092194}" destId="{EDCBD18F-41EE-4469-88B7-ACD7E0F2D8AE}" srcOrd="0" destOrd="0" presId="urn:microsoft.com/office/officeart/2005/8/layout/funnel1"/>
    <dgm:cxn modelId="{B3D31A3C-920F-430E-A035-6386C7B010AB}" type="presParOf" srcId="{DF6039C4-0A54-438F-9B86-8BE40B092194}" destId="{A51D58A1-ACD7-49B1-A58A-C707F426F62E}" srcOrd="1" destOrd="0" presId="urn:microsoft.com/office/officeart/2005/8/layout/funnel1"/>
    <dgm:cxn modelId="{8E99BFAB-1584-4BE3-A0F9-7B161A99C808}" type="presParOf" srcId="{DF6039C4-0A54-438F-9B86-8BE40B092194}" destId="{EB9E7162-FE0D-457D-A224-75B137BFDCCF}" srcOrd="2" destOrd="0" presId="urn:microsoft.com/office/officeart/2005/8/layout/funnel1"/>
    <dgm:cxn modelId="{5D5E1907-4548-4911-B1F7-296322B3F99B}" type="presParOf" srcId="{DF6039C4-0A54-438F-9B86-8BE40B092194}" destId="{4D7CB0A4-F09A-489B-A3B8-11E55F321A87}" srcOrd="3" destOrd="0" presId="urn:microsoft.com/office/officeart/2005/8/layout/funnel1"/>
    <dgm:cxn modelId="{10251322-A328-4882-B7B2-0AD875D4FB8C}" type="presParOf" srcId="{DF6039C4-0A54-438F-9B86-8BE40B092194}" destId="{E492D291-1001-4E60-AE57-7969CE7FB660}" srcOrd="4" destOrd="0" presId="urn:microsoft.com/office/officeart/2005/8/layout/funnel1"/>
    <dgm:cxn modelId="{85FCBDA1-869B-4A99-A8CF-6FFB3322F55C}" type="presParOf" srcId="{DF6039C4-0A54-438F-9B86-8BE40B092194}" destId="{48B000D1-28B2-42CE-9E84-A9F272808894}" srcOrd="5" destOrd="0" presId="urn:microsoft.com/office/officeart/2005/8/layout/funnel1"/>
    <dgm:cxn modelId="{E756FBCC-5587-412A-B6E9-B815B90E8F8D}" type="presParOf" srcId="{DF6039C4-0A54-438F-9B86-8BE40B092194}" destId="{9D03FB9A-AB27-4418-8841-4A833F09C0E8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DB5348-EA18-4B87-80C7-02E99159FA37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11A3A1C9-02AF-481F-8324-4C0198F5DF9D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 smtClean="0"/>
            <a:t>P</a:t>
          </a:r>
          <a:r>
            <a:rPr lang="x-none" dirty="0" smtClean="0"/>
            <a:t>laćeni rad za drugoga </a:t>
          </a:r>
          <a:r>
            <a:rPr lang="en-GB" dirty="0" smtClean="0"/>
            <a:t> </a:t>
          </a:r>
          <a:endParaRPr lang="bg-BG" dirty="0"/>
        </a:p>
      </dgm:t>
    </dgm:pt>
    <dgm:pt modelId="{9CBCDCF4-0157-43F4-B9DF-F51493F8E499}" type="parTrans" cxnId="{295A0E9D-FFF9-4A47-9956-76BE6DD3EF3E}">
      <dgm:prSet/>
      <dgm:spPr/>
      <dgm:t>
        <a:bodyPr/>
        <a:lstStyle/>
        <a:p>
          <a:endParaRPr lang="bg-BG"/>
        </a:p>
      </dgm:t>
    </dgm:pt>
    <dgm:pt modelId="{3D06D4D6-E172-4EBE-A353-DED6332AE7A2}" type="sibTrans" cxnId="{295A0E9D-FFF9-4A47-9956-76BE6DD3EF3E}">
      <dgm:prSet/>
      <dgm:spPr/>
      <dgm:t>
        <a:bodyPr/>
        <a:lstStyle/>
        <a:p>
          <a:endParaRPr lang="bg-BG"/>
        </a:p>
      </dgm:t>
    </dgm:pt>
    <dgm:pt modelId="{5AAD4141-EE89-4595-8975-F6C162044471}">
      <dgm:prSet phldrT="[Text]"/>
      <dgm:spPr>
        <a:solidFill>
          <a:srgbClr val="92D050"/>
        </a:solidFill>
      </dgm:spPr>
      <dgm:t>
        <a:bodyPr/>
        <a:lstStyle/>
        <a:p>
          <a:r>
            <a:rPr lang="en-GB" dirty="0" smtClean="0"/>
            <a:t>S</a:t>
          </a:r>
          <a:r>
            <a:rPr lang="x-none" dirty="0" smtClean="0"/>
            <a:t>amo-zapošljavanje</a:t>
          </a:r>
          <a:endParaRPr lang="bg-BG" dirty="0"/>
        </a:p>
      </dgm:t>
    </dgm:pt>
    <dgm:pt modelId="{59B7680C-5971-4404-A25C-DF70CD11FC07}" type="parTrans" cxnId="{464CFAD1-DEA5-40E9-8514-133B2A3EA536}">
      <dgm:prSet/>
      <dgm:spPr/>
      <dgm:t>
        <a:bodyPr/>
        <a:lstStyle/>
        <a:p>
          <a:endParaRPr lang="bg-BG"/>
        </a:p>
      </dgm:t>
    </dgm:pt>
    <dgm:pt modelId="{C485B837-47C1-4978-81D2-63377C7253DE}" type="sibTrans" cxnId="{464CFAD1-DEA5-40E9-8514-133B2A3EA536}">
      <dgm:prSet/>
      <dgm:spPr/>
      <dgm:t>
        <a:bodyPr/>
        <a:lstStyle/>
        <a:p>
          <a:endParaRPr lang="bg-BG"/>
        </a:p>
      </dgm:t>
    </dgm:pt>
    <dgm:pt modelId="{3DFFC6AC-8407-4DC3-A1FB-BC1A346994C0}" type="pres">
      <dgm:prSet presAssocID="{3EDB5348-EA18-4B87-80C7-02E99159FA3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9BE6FEE2-DBDE-4FA4-A31F-F2683CE24A38}" type="pres">
      <dgm:prSet presAssocID="{11A3A1C9-02AF-481F-8324-4C0198F5DF9D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61094A11-5B22-4534-864C-B1924A9D9660}" type="pres">
      <dgm:prSet presAssocID="{5AAD4141-EE89-4595-8975-F6C162044471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295A0E9D-FFF9-4A47-9956-76BE6DD3EF3E}" srcId="{3EDB5348-EA18-4B87-80C7-02E99159FA37}" destId="{11A3A1C9-02AF-481F-8324-4C0198F5DF9D}" srcOrd="0" destOrd="0" parTransId="{9CBCDCF4-0157-43F4-B9DF-F51493F8E499}" sibTransId="{3D06D4D6-E172-4EBE-A353-DED6332AE7A2}"/>
    <dgm:cxn modelId="{75469432-A4F7-4E2C-9C03-4B43821A795A}" type="presOf" srcId="{3EDB5348-EA18-4B87-80C7-02E99159FA37}" destId="{3DFFC6AC-8407-4DC3-A1FB-BC1A346994C0}" srcOrd="0" destOrd="0" presId="urn:microsoft.com/office/officeart/2005/8/layout/arrow5"/>
    <dgm:cxn modelId="{464CFAD1-DEA5-40E9-8514-133B2A3EA536}" srcId="{3EDB5348-EA18-4B87-80C7-02E99159FA37}" destId="{5AAD4141-EE89-4595-8975-F6C162044471}" srcOrd="1" destOrd="0" parTransId="{59B7680C-5971-4404-A25C-DF70CD11FC07}" sibTransId="{C485B837-47C1-4978-81D2-63377C7253DE}"/>
    <dgm:cxn modelId="{6CB0AE65-278E-4158-91C6-8010AEE669D6}" type="presOf" srcId="{11A3A1C9-02AF-481F-8324-4C0198F5DF9D}" destId="{9BE6FEE2-DBDE-4FA4-A31F-F2683CE24A38}" srcOrd="0" destOrd="0" presId="urn:microsoft.com/office/officeart/2005/8/layout/arrow5"/>
    <dgm:cxn modelId="{451D7773-68BB-4C38-9A2B-5ACA7FB556D6}" type="presOf" srcId="{5AAD4141-EE89-4595-8975-F6C162044471}" destId="{61094A11-5B22-4534-864C-B1924A9D9660}" srcOrd="0" destOrd="0" presId="urn:microsoft.com/office/officeart/2005/8/layout/arrow5"/>
    <dgm:cxn modelId="{FA8A2501-34A9-47CB-A8CC-34CE01D61E1A}" type="presParOf" srcId="{3DFFC6AC-8407-4DC3-A1FB-BC1A346994C0}" destId="{9BE6FEE2-DBDE-4FA4-A31F-F2683CE24A38}" srcOrd="0" destOrd="0" presId="urn:microsoft.com/office/officeart/2005/8/layout/arrow5"/>
    <dgm:cxn modelId="{4827E7AE-5E00-49A2-B107-4FED0AA47EF6}" type="presParOf" srcId="{3DFFC6AC-8407-4DC3-A1FB-BC1A346994C0}" destId="{61094A11-5B22-4534-864C-B1924A9D9660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BD18F-41EE-4469-88B7-ACD7E0F2D8AE}">
      <dsp:nvSpPr>
        <dsp:cNvPr id="0" name=""/>
        <dsp:cNvSpPr/>
      </dsp:nvSpPr>
      <dsp:spPr>
        <a:xfrm>
          <a:off x="1404620" y="132541"/>
          <a:ext cx="3276600" cy="113792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D58A1-ACD7-49B1-A58A-C707F426F62E}">
      <dsp:nvSpPr>
        <dsp:cNvPr id="0" name=""/>
        <dsp:cNvSpPr/>
      </dsp:nvSpPr>
      <dsp:spPr>
        <a:xfrm>
          <a:off x="2730500" y="2918921"/>
          <a:ext cx="635000" cy="4064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9E7162-FE0D-457D-A224-75B137BFDCCF}">
      <dsp:nvSpPr>
        <dsp:cNvPr id="0" name=""/>
        <dsp:cNvSpPr/>
      </dsp:nvSpPr>
      <dsp:spPr>
        <a:xfrm>
          <a:off x="1524000" y="3244041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700" kern="1200" dirty="0" smtClean="0">
              <a:latin typeface="Candara" pitchFamily="34" charset="0"/>
            </a:rPr>
            <a:t>informacije</a:t>
          </a:r>
          <a:endParaRPr lang="bg-BG" sz="2700" kern="1200" dirty="0">
            <a:latin typeface="Candara" pitchFamily="34" charset="0"/>
          </a:endParaRPr>
        </a:p>
      </dsp:txBody>
      <dsp:txXfrm>
        <a:off x="1524000" y="3244041"/>
        <a:ext cx="3048000" cy="762000"/>
      </dsp:txXfrm>
    </dsp:sp>
    <dsp:sp modelId="{4D7CB0A4-F09A-489B-A3B8-11E55F321A87}">
      <dsp:nvSpPr>
        <dsp:cNvPr id="0" name=""/>
        <dsp:cNvSpPr/>
      </dsp:nvSpPr>
      <dsp:spPr>
        <a:xfrm>
          <a:off x="2522545" y="1564588"/>
          <a:ext cx="1143000" cy="1143000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internet</a:t>
          </a:r>
          <a:endParaRPr lang="bg-BG" sz="1400" kern="1200" dirty="0"/>
        </a:p>
      </dsp:txBody>
      <dsp:txXfrm>
        <a:off x="2689933" y="1731976"/>
        <a:ext cx="808224" cy="808224"/>
      </dsp:txXfrm>
    </dsp:sp>
    <dsp:sp modelId="{E492D291-1001-4E60-AE57-7969CE7FB660}">
      <dsp:nvSpPr>
        <dsp:cNvPr id="0" name=""/>
        <dsp:cNvSpPr/>
      </dsp:nvSpPr>
      <dsp:spPr>
        <a:xfrm>
          <a:off x="1904998" y="397331"/>
          <a:ext cx="1143000" cy="1143000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P</a:t>
          </a:r>
          <a:r>
            <a:rPr lang="x-none" sz="1400" kern="1200" dirty="0" smtClean="0"/>
            <a:t>rijatelji, rođaci</a:t>
          </a:r>
          <a:endParaRPr lang="bg-BG" sz="1400" kern="1200" dirty="0"/>
        </a:p>
      </dsp:txBody>
      <dsp:txXfrm>
        <a:off x="2072386" y="564719"/>
        <a:ext cx="808224" cy="808224"/>
      </dsp:txXfrm>
    </dsp:sp>
    <dsp:sp modelId="{48B000D1-28B2-42CE-9E84-A9F272808894}">
      <dsp:nvSpPr>
        <dsp:cNvPr id="0" name=""/>
        <dsp:cNvSpPr/>
      </dsp:nvSpPr>
      <dsp:spPr>
        <a:xfrm>
          <a:off x="3214262" y="469342"/>
          <a:ext cx="1143000" cy="1143000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A</a:t>
          </a:r>
          <a:r>
            <a:rPr lang="x-none" sz="1400" kern="1200" dirty="0" smtClean="0"/>
            <a:t>gencije instutucije</a:t>
          </a:r>
          <a:endParaRPr lang="bg-BG" sz="1400" kern="1200" dirty="0"/>
        </a:p>
      </dsp:txBody>
      <dsp:txXfrm>
        <a:off x="3381650" y="636730"/>
        <a:ext cx="808224" cy="808224"/>
      </dsp:txXfrm>
    </dsp:sp>
    <dsp:sp modelId="{9D03FB9A-AB27-4418-8841-4A833F09C0E8}">
      <dsp:nvSpPr>
        <dsp:cNvPr id="0" name=""/>
        <dsp:cNvSpPr/>
      </dsp:nvSpPr>
      <dsp:spPr>
        <a:xfrm>
          <a:off x="1342044" y="131041"/>
          <a:ext cx="3556000" cy="271456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6FEE2-DBDE-4FA4-A31F-F2683CE24A38}">
      <dsp:nvSpPr>
        <dsp:cNvPr id="0" name=""/>
        <dsp:cNvSpPr/>
      </dsp:nvSpPr>
      <dsp:spPr>
        <a:xfrm rot="16200000">
          <a:off x="471" y="156317"/>
          <a:ext cx="2682282" cy="2682282"/>
        </a:xfrm>
        <a:prstGeom prst="downArrow">
          <a:avLst>
            <a:gd name="adj1" fmla="val 50000"/>
            <a:gd name="adj2" fmla="val 35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/>
            <a:t>P</a:t>
          </a:r>
          <a:r>
            <a:rPr lang="x-none" sz="2600" kern="1200" dirty="0" smtClean="0"/>
            <a:t>laćeni rad za drugoga </a:t>
          </a:r>
          <a:r>
            <a:rPr lang="en-GB" sz="2600" kern="1200" dirty="0" smtClean="0"/>
            <a:t> </a:t>
          </a:r>
          <a:endParaRPr lang="bg-BG" sz="2600" kern="1200" dirty="0"/>
        </a:p>
      </dsp:txBody>
      <dsp:txXfrm rot="5400000">
        <a:off x="471" y="826887"/>
        <a:ext cx="2212883" cy="1341141"/>
      </dsp:txXfrm>
    </dsp:sp>
    <dsp:sp modelId="{61094A11-5B22-4534-864C-B1924A9D9660}">
      <dsp:nvSpPr>
        <dsp:cNvPr id="0" name=""/>
        <dsp:cNvSpPr/>
      </dsp:nvSpPr>
      <dsp:spPr>
        <a:xfrm rot="5400000">
          <a:off x="2832622" y="156317"/>
          <a:ext cx="2682282" cy="2682282"/>
        </a:xfrm>
        <a:prstGeom prst="downArrow">
          <a:avLst>
            <a:gd name="adj1" fmla="val 50000"/>
            <a:gd name="adj2" fmla="val 35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/>
            <a:t>S</a:t>
          </a:r>
          <a:r>
            <a:rPr lang="x-none" sz="2600" kern="1200" dirty="0" smtClean="0"/>
            <a:t>amo-zapošljavanje</a:t>
          </a:r>
          <a:endParaRPr lang="bg-BG" sz="2600" kern="1200" dirty="0"/>
        </a:p>
      </dsp:txBody>
      <dsp:txXfrm rot="-5400000">
        <a:off x="3302021" y="826888"/>
        <a:ext cx="2212883" cy="1341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AFC5960-BDA4-419E-961F-58EA5916A4C5}" type="slidenum">
              <a:rPr lang="sl-SI" altLang="bg-BG"/>
              <a:pPr>
                <a:defRPr/>
              </a:pPr>
              <a:t>‹#›</a:t>
            </a:fld>
            <a:endParaRPr lang="sl-SI" altLang="bg-BG"/>
          </a:p>
        </p:txBody>
      </p:sp>
    </p:spTree>
    <p:extLst>
      <p:ext uri="{BB962C8B-B14F-4D97-AF65-F5344CB8AC3E}">
        <p14:creationId xmlns:p14="http://schemas.microsoft.com/office/powerpoint/2010/main" val="1414162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9B7A75-D29A-4F00-9EF7-7BB298229359}" type="datetimeFigureOut">
              <a:rPr lang="sl-SI" altLang="bg-BG"/>
              <a:pPr>
                <a:defRPr/>
              </a:pPr>
              <a:t>21.12.2015</a:t>
            </a:fld>
            <a:endParaRPr lang="sl-SI" alt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6913"/>
            <a:ext cx="4651375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l-SI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6425"/>
            <a:ext cx="5610225" cy="4183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bg-BG" noProof="0" smtClean="0"/>
              <a:t>Click to edit Master text styles</a:t>
            </a:r>
          </a:p>
          <a:p>
            <a:pPr lvl="1"/>
            <a:r>
              <a:rPr lang="en-US" altLang="bg-BG" noProof="0" smtClean="0"/>
              <a:t>Second level</a:t>
            </a:r>
          </a:p>
          <a:p>
            <a:pPr lvl="2"/>
            <a:r>
              <a:rPr lang="en-US" altLang="bg-BG" noProof="0" smtClean="0"/>
              <a:t>Third level</a:t>
            </a:r>
          </a:p>
          <a:p>
            <a:pPr lvl="3"/>
            <a:r>
              <a:rPr lang="en-US" altLang="bg-BG" noProof="0" smtClean="0"/>
              <a:t>Fourth level</a:t>
            </a:r>
          </a:p>
          <a:p>
            <a:pPr lvl="4"/>
            <a:r>
              <a:rPr lang="en-US" altLang="bg-BG" noProof="0" smtClean="0"/>
              <a:t>Fifth level</a:t>
            </a:r>
            <a:endParaRPr lang="sl-SI" altLang="bg-BG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545918A-1DA7-4829-ACFE-86BF298C32B7}" type="slidenum">
              <a:rPr lang="sl-SI" altLang="bg-BG"/>
              <a:pPr>
                <a:defRPr/>
              </a:pPr>
              <a:t>‹#›</a:t>
            </a:fld>
            <a:endParaRPr lang="sl-SI" altLang="bg-BG"/>
          </a:p>
        </p:txBody>
      </p:sp>
    </p:spTree>
    <p:extLst>
      <p:ext uri="{BB962C8B-B14F-4D97-AF65-F5344CB8AC3E}">
        <p14:creationId xmlns:p14="http://schemas.microsoft.com/office/powerpoint/2010/main" val="3129041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sk-SK" altLang="sl-SI" smtClean="0"/>
          </a:p>
        </p:txBody>
      </p:sp>
      <p:sp>
        <p:nvSpPr>
          <p:cNvPr id="7987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C616A0-4FE1-4693-AFC4-AA910F205E2E}" type="slidenum">
              <a:rPr lang="sl-SI" altLang="bg-BG" smtClean="0">
                <a:cs typeface="Arial" charset="0"/>
              </a:rPr>
              <a:pPr/>
              <a:t>1</a:t>
            </a:fld>
            <a:endParaRPr lang="sl-SI" altLang="bg-BG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3212976"/>
            <a:ext cx="7272808" cy="1362075"/>
          </a:xfrm>
        </p:spPr>
        <p:txBody>
          <a:bodyPr anchor="t">
            <a:normAutofit/>
          </a:bodyPr>
          <a:lstStyle>
            <a:lvl1pPr algn="l">
              <a:defRPr sz="3600" b="1" cap="all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1680" y="170080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Lifelong Learning Programm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608013"/>
            <a:ext cx="1398588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Logotip RIC_angleška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620713"/>
            <a:ext cx="173037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2679055"/>
            <a:ext cx="7772400" cy="1470025"/>
          </a:xfrm>
        </p:spPr>
        <p:txBody>
          <a:bodyPr>
            <a:normAutofit/>
          </a:bodyPr>
          <a:lstStyle>
            <a:lvl1pPr>
              <a:defRPr sz="38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414908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908425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274638"/>
            <a:ext cx="6624736" cy="11430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1032" y="1600200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l-SI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987675" y="404813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title style</a:t>
            </a:r>
            <a:endParaRPr lang="sl-SI" altLang="sl-SI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484438" y="1782763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text styles</a:t>
            </a:r>
          </a:p>
          <a:p>
            <a:pPr lvl="1"/>
            <a:r>
              <a:rPr lang="en-US" altLang="sl-SI" smtClean="0"/>
              <a:t>Second level</a:t>
            </a:r>
          </a:p>
          <a:p>
            <a:pPr lvl="2"/>
            <a:r>
              <a:rPr lang="en-US" altLang="sl-SI" smtClean="0"/>
              <a:t>Third level</a:t>
            </a:r>
          </a:p>
          <a:p>
            <a:pPr lvl="3"/>
            <a:r>
              <a:rPr lang="en-US" altLang="sl-SI" smtClean="0"/>
              <a:t>Fourth level</a:t>
            </a:r>
          </a:p>
          <a:p>
            <a:pPr lvl="4"/>
            <a:r>
              <a:rPr lang="en-US" altLang="sl-SI" smtClean="0"/>
              <a:t>Fifth level</a:t>
            </a:r>
            <a:endParaRPr lang="sl-SI" altLang="sl-SI" smtClean="0"/>
          </a:p>
        </p:txBody>
      </p:sp>
      <p:pic>
        <p:nvPicPr>
          <p:cNvPr id="1028" name="Picture 4" descr="Predloga PPT_finally_2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090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0B5395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B5395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B5395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B5395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B5395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0B5395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0B5395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0B5395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0B5395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Slika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71625"/>
            <a:ext cx="91440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Podnaslov 2"/>
          <p:cNvSpPr txBox="1">
            <a:spLocks/>
          </p:cNvSpPr>
          <p:nvPr/>
        </p:nvSpPr>
        <p:spPr bwMode="auto">
          <a:xfrm>
            <a:off x="2484438" y="4184650"/>
            <a:ext cx="5329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buFont typeface="Arial" charset="0"/>
              <a:buNone/>
            </a:pPr>
            <a:endParaRPr lang="bg-BG" altLang="bg-BG" sz="2000">
              <a:solidFill>
                <a:srgbClr val="0B5395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7348" name="Pravokotnik 5"/>
          <p:cNvSpPr>
            <a:spLocks noChangeArrowheads="1"/>
          </p:cNvSpPr>
          <p:nvPr/>
        </p:nvSpPr>
        <p:spPr bwMode="auto">
          <a:xfrm>
            <a:off x="2195513" y="4941888"/>
            <a:ext cx="63373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bg-BG" b="1">
                <a:solidFill>
                  <a:srgbClr val="595959"/>
                </a:solidFill>
                <a:latin typeface="Calibri" pitchFamily="34" charset="0"/>
              </a:rPr>
              <a:t> </a:t>
            </a:r>
            <a:endParaRPr lang="sl-SI" altLang="bg-BG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7710488" y="5287963"/>
            <a:ext cx="1433512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bg-BG" sz="9600">
                <a:solidFill>
                  <a:srgbClr val="FF0066"/>
                </a:solidFill>
                <a:latin typeface="Bauhaus 93" pitchFamily="82" charset="0"/>
                <a:cs typeface="Aharoni" pitchFamily="2" charset="-79"/>
              </a:rPr>
              <a:t>4</a:t>
            </a:r>
            <a:endParaRPr lang="sk-SK" altLang="bg-BG" sz="80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ndara" pitchFamily="34" charset="0"/>
              <a:cs typeface="Arial" pitchFamily="34" charset="0"/>
            </a:endParaRPr>
          </a:p>
        </p:txBody>
      </p:sp>
      <p:sp>
        <p:nvSpPr>
          <p:cNvPr id="6" name="Zaobljeni pravokotnik 7"/>
          <p:cNvSpPr/>
          <p:nvPr/>
        </p:nvSpPr>
        <p:spPr>
          <a:xfrm>
            <a:off x="0" y="6153150"/>
            <a:ext cx="4648200" cy="7048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Ovaj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p</a:t>
            </a:r>
            <a:r>
              <a:rPr lang="en-GB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rojekat</a:t>
            </a:r>
            <a:r>
              <a:rPr lang="en-GB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je </a:t>
            </a:r>
            <a:r>
              <a:rPr lang="en-GB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finansi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jski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podržan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od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strane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Evropske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Komisije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. Ova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publikacija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(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sredstvo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komunikacije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)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odražava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isključivo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stavove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autora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,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Komisija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se ne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može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smatrati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odgovornom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za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bilo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koju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upotrebu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informacija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koje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su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u </a:t>
            </a:r>
            <a:r>
              <a:rPr lang="en-US" sz="1100" dirty="0" err="1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njoj</a:t>
            </a:r>
            <a:r>
              <a:rPr lang="en-US" sz="1100" dirty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sadržane</a:t>
            </a:r>
            <a:r>
              <a:rPr lang="sl-SI" sz="1100" dirty="0" smtClean="0">
                <a:solidFill>
                  <a:srgbClr val="222222"/>
                </a:solidFill>
                <a:latin typeface="Arial" charset="0"/>
                <a:cs typeface="Times New Roman" pitchFamily="18" charset="0"/>
              </a:rPr>
              <a:t>.</a:t>
            </a:r>
            <a:endParaRPr lang="sl-SI" sz="1100" dirty="0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Nadpis 1"/>
          <p:cNvSpPr>
            <a:spLocks noGrp="1"/>
          </p:cNvSpPr>
          <p:nvPr>
            <p:ph type="ctrTitle"/>
          </p:nvPr>
        </p:nvSpPr>
        <p:spPr>
          <a:xfrm>
            <a:off x="1643063" y="1571625"/>
            <a:ext cx="7500937" cy="4286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altLang="bg-BG" sz="2500" dirty="0" smtClean="0">
                <a:solidFill>
                  <a:srgbClr val="0B5395"/>
                </a:solidFill>
                <a:latin typeface="Candara" pitchFamily="34" charset="0"/>
              </a:rPr>
              <a:t>Š</a:t>
            </a:r>
            <a:r>
              <a:rPr lang="x-none" altLang="bg-BG" sz="2500" dirty="0" smtClean="0">
                <a:solidFill>
                  <a:srgbClr val="0B5395"/>
                </a:solidFill>
                <a:latin typeface="Candara" pitchFamily="34" charset="0"/>
              </a:rPr>
              <a:t>ta sadrži </a:t>
            </a:r>
            <a:r>
              <a:rPr lang="x-none" altLang="bg-BG" sz="2500" smtClean="0">
                <a:solidFill>
                  <a:srgbClr val="0B5395"/>
                </a:solidFill>
                <a:latin typeface="Candara" pitchFamily="34" charset="0"/>
              </a:rPr>
              <a:t>ovaj modul</a:t>
            </a:r>
            <a:r>
              <a:rPr lang="sr-Latn-RS" altLang="bg-BG" sz="2500" dirty="0" smtClean="0">
                <a:solidFill>
                  <a:srgbClr val="0B5395"/>
                </a:solidFill>
                <a:latin typeface="Candara" pitchFamily="34" charset="0"/>
              </a:rPr>
              <a:t>: povećanje ličnih prihoda</a:t>
            </a:r>
            <a:r>
              <a:rPr lang="en-US" altLang="bg-BG" sz="2500" dirty="0" smtClean="0">
                <a:solidFill>
                  <a:srgbClr val="0B5395"/>
                </a:solidFill>
                <a:latin typeface="Candara" pitchFamily="34" charset="0"/>
              </a:rPr>
              <a:t>?</a:t>
            </a:r>
            <a:endParaRPr lang="sk-SK" altLang="bg-BG" sz="2500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58371" name="Podnadpis 2"/>
          <p:cNvSpPr>
            <a:spLocks noGrp="1"/>
          </p:cNvSpPr>
          <p:nvPr>
            <p:ph type="subTitle" idx="1"/>
          </p:nvPr>
        </p:nvSpPr>
        <p:spPr>
          <a:xfrm>
            <a:off x="1908175" y="2143125"/>
            <a:ext cx="6761163" cy="2654300"/>
          </a:xfrm>
        </p:spPr>
        <p:txBody>
          <a:bodyPr/>
          <a:lstStyle/>
          <a:p>
            <a:pPr marL="6350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54000"/>
            </a:pPr>
            <a:r>
              <a:rPr lang="en-GB" altLang="bg-BG" sz="2400" b="1" dirty="0" smtClean="0">
                <a:solidFill>
                  <a:srgbClr val="FFC000"/>
                </a:solidFill>
                <a:latin typeface="Candara" pitchFamily="34" charset="0"/>
              </a:rPr>
              <a:t>T</a:t>
            </a:r>
            <a:r>
              <a:rPr lang="en-US" altLang="bg-BG" sz="2400" b="1" dirty="0" smtClean="0">
                <a:solidFill>
                  <a:srgbClr val="FFC000"/>
                </a:solidFill>
                <a:latin typeface="Candara" pitchFamily="34" charset="0"/>
              </a:rPr>
              <a:t>EMA</a:t>
            </a:r>
            <a:r>
              <a:rPr lang="en-GB" altLang="bg-BG" sz="2400" b="1" dirty="0" smtClean="0">
                <a:solidFill>
                  <a:srgbClr val="FFC000"/>
                </a:solidFill>
                <a:latin typeface="Candara" pitchFamily="34" charset="0"/>
              </a:rPr>
              <a:t>1. </a:t>
            </a:r>
            <a:r>
              <a:rPr lang="en-US" altLang="bg-BG" sz="2400" b="1" i="1" dirty="0" smtClean="0">
                <a:solidFill>
                  <a:srgbClr val="FFC000"/>
                </a:solidFill>
                <a:latin typeface="Candara" pitchFamily="34" charset="0"/>
              </a:rPr>
              <a:t>TRAŽENJE POSLA</a:t>
            </a:r>
            <a:endParaRPr lang="en-GB" altLang="bg-BG" sz="2400" b="1" i="1" dirty="0" smtClean="0">
              <a:solidFill>
                <a:srgbClr val="FFC000"/>
              </a:solidFill>
              <a:latin typeface="Candara" pitchFamily="34" charset="0"/>
            </a:endParaRPr>
          </a:p>
          <a:p>
            <a:pPr marL="6350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54000"/>
            </a:pPr>
            <a:r>
              <a:rPr lang="en-GB" altLang="bg-BG" sz="2400" b="1" dirty="0" smtClean="0">
                <a:solidFill>
                  <a:srgbClr val="FFC000"/>
                </a:solidFill>
                <a:latin typeface="Candara" pitchFamily="34" charset="0"/>
              </a:rPr>
              <a:t>T</a:t>
            </a:r>
            <a:r>
              <a:rPr lang="en-US" altLang="bg-BG" sz="2400" b="1" dirty="0" smtClean="0">
                <a:solidFill>
                  <a:srgbClr val="FFC000"/>
                </a:solidFill>
                <a:latin typeface="Candara" pitchFamily="34" charset="0"/>
              </a:rPr>
              <a:t>EMA</a:t>
            </a:r>
            <a:r>
              <a:rPr lang="en-GB" altLang="bg-BG" sz="2400" b="1" dirty="0" smtClean="0">
                <a:solidFill>
                  <a:srgbClr val="FFC000"/>
                </a:solidFill>
                <a:latin typeface="Candara" pitchFamily="34" charset="0"/>
              </a:rPr>
              <a:t> 2. </a:t>
            </a:r>
            <a:r>
              <a:rPr lang="en-US" altLang="bg-BG" sz="2400" b="1" i="1" dirty="0" smtClean="0">
                <a:solidFill>
                  <a:srgbClr val="FFC000"/>
                </a:solidFill>
                <a:latin typeface="Candara" pitchFamily="34" charset="0"/>
              </a:rPr>
              <a:t>SAMO-ZAPOŠLJAVANJE</a:t>
            </a:r>
            <a:endParaRPr lang="sk-SK" altLang="bg-BG" sz="2400" b="1" dirty="0" smtClean="0">
              <a:solidFill>
                <a:srgbClr val="FFC000"/>
              </a:solidFill>
              <a:latin typeface="Candara" pitchFamily="34" charset="0"/>
            </a:endParaRPr>
          </a:p>
        </p:txBody>
      </p:sp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3" y="4500563"/>
            <a:ext cx="4929187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71600" y="1714500"/>
            <a:ext cx="7772400" cy="5715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k-SK" dirty="0" smtClean="0">
                <a:latin typeface="Candara" pitchFamily="34" charset="0"/>
              </a:rPr>
              <a:t>Pametni put u 3+3 koraka</a:t>
            </a:r>
            <a:endParaRPr lang="sk-SK" dirty="0">
              <a:latin typeface="Candara" pitchFamily="34" charset="0"/>
            </a:endParaRPr>
          </a:p>
        </p:txBody>
      </p:sp>
      <p:pic>
        <p:nvPicPr>
          <p:cNvPr id="5939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2500313"/>
            <a:ext cx="6929437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Nadpis 1"/>
          <p:cNvSpPr>
            <a:spLocks noGrp="1"/>
          </p:cNvSpPr>
          <p:nvPr>
            <p:ph type="ctrTitle"/>
          </p:nvPr>
        </p:nvSpPr>
        <p:spPr>
          <a:xfrm>
            <a:off x="1371600" y="1714500"/>
            <a:ext cx="7772400" cy="571500"/>
          </a:xfrm>
        </p:spPr>
        <p:txBody>
          <a:bodyPr/>
          <a:lstStyle/>
          <a:p>
            <a:r>
              <a:rPr lang="en-GB" altLang="bg-BG" sz="2400" smtClean="0">
                <a:solidFill>
                  <a:srgbClr val="0B5395"/>
                </a:solidFill>
                <a:latin typeface="Candara" pitchFamily="34" charset="0"/>
              </a:rPr>
              <a:t>H</a:t>
            </a:r>
            <a:r>
              <a:rPr lang="en-US" altLang="bg-BG" sz="2400" smtClean="0">
                <a:solidFill>
                  <a:srgbClr val="0B5395"/>
                </a:solidFill>
                <a:latin typeface="Candara" pitchFamily="34" charset="0"/>
              </a:rPr>
              <a:t>ajdemo direktno na korak 6!</a:t>
            </a:r>
            <a:endParaRPr lang="sk-SK" altLang="bg-BG" sz="240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60419" name="Text Box 13"/>
          <p:cNvSpPr txBox="1">
            <a:spLocks noChangeArrowheads="1"/>
          </p:cNvSpPr>
          <p:nvPr/>
        </p:nvSpPr>
        <p:spPr bwMode="auto">
          <a:xfrm>
            <a:off x="4284663" y="2533650"/>
            <a:ext cx="2928937" cy="107156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lIns="81639" tIns="40820" rIns="81639" bIns="40820"/>
          <a:lstStyle/>
          <a:p>
            <a:pPr algn="ctr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altLang="el-GR" sz="3200" b="1">
                <a:solidFill>
                  <a:schemeClr val="bg1"/>
                </a:solidFill>
                <a:latin typeface="Candara" pitchFamily="34" charset="0"/>
                <a:ea typeface="Microsoft YaHei" pitchFamily="34" charset="-122"/>
              </a:rPr>
              <a:t>Pametni put u 3+3 koraka</a:t>
            </a:r>
            <a:endParaRPr lang="el-GR" altLang="el-GR" sz="3200" b="1">
              <a:solidFill>
                <a:schemeClr val="bg1"/>
              </a:solidFill>
              <a:latin typeface="Candara" pitchFamily="34" charset="0"/>
              <a:ea typeface="Microsoft YaHei" pitchFamily="34" charset="-122"/>
            </a:endParaRPr>
          </a:p>
        </p:txBody>
      </p:sp>
      <p:sp>
        <p:nvSpPr>
          <p:cNvPr id="60420" name="Text Box 24"/>
          <p:cNvSpPr txBox="1">
            <a:spLocks noChangeArrowheads="1"/>
          </p:cNvSpPr>
          <p:nvPr/>
        </p:nvSpPr>
        <p:spPr bwMode="auto">
          <a:xfrm>
            <a:off x="2357438" y="4357688"/>
            <a:ext cx="11747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40820" rIns="81639" bIns="40820"/>
          <a:lstStyle/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Step</a:t>
            </a:r>
            <a:endParaRPr lang="sk-SK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1</a:t>
            </a:r>
            <a:endParaRPr lang="el-GR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</p:txBody>
      </p:sp>
      <p:sp>
        <p:nvSpPr>
          <p:cNvPr id="60421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0422" name="TextBox 4"/>
          <p:cNvSpPr txBox="1">
            <a:spLocks noChangeArrowheads="1"/>
          </p:cNvSpPr>
          <p:nvPr/>
        </p:nvSpPr>
        <p:spPr bwMode="auto">
          <a:xfrm>
            <a:off x="6011863" y="4221163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4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pic>
        <p:nvPicPr>
          <p:cNvPr id="6042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15558">
            <a:off x="1760538" y="3170238"/>
            <a:ext cx="2357437" cy="317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4" name="Text Box 22"/>
          <p:cNvSpPr txBox="1">
            <a:spLocks noChangeArrowheads="1"/>
          </p:cNvSpPr>
          <p:nvPr/>
        </p:nvSpPr>
        <p:spPr bwMode="auto">
          <a:xfrm>
            <a:off x="2268538" y="4005263"/>
            <a:ext cx="1511300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5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Step </a:t>
            </a:r>
          </a:p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5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6</a:t>
            </a:r>
            <a:endParaRPr lang="el-GR" altLang="el-GR" sz="25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</p:txBody>
      </p:sp>
      <p:sp>
        <p:nvSpPr>
          <p:cNvPr id="60425" name="Text Box 11"/>
          <p:cNvSpPr txBox="1">
            <a:spLocks noChangeArrowheads="1"/>
          </p:cNvSpPr>
          <p:nvPr/>
        </p:nvSpPr>
        <p:spPr bwMode="auto">
          <a:xfrm>
            <a:off x="3500438" y="4643438"/>
            <a:ext cx="5132387" cy="127158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0">
              <a:spcBef>
                <a:spcPts val="850"/>
              </a:spcBef>
              <a:spcAft>
                <a:spcPts val="850"/>
              </a:spcAft>
              <a:buClr>
                <a:schemeClr val="bg1"/>
              </a:buClr>
              <a:buSzPct val="120000"/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3600" b="1">
                <a:solidFill>
                  <a:schemeClr val="bg1"/>
                </a:solidFill>
                <a:latin typeface="Swis721 BT" pitchFamily="34" charset="0"/>
                <a:ea typeface="Microsoft YaHei" pitchFamily="34" charset="-122"/>
              </a:rPr>
              <a:t> Kako mogu povećati prihode?</a:t>
            </a:r>
            <a:endParaRPr lang="el-GR" altLang="el-GR" sz="3600" b="1">
              <a:solidFill>
                <a:schemeClr val="bg1"/>
              </a:solidFill>
              <a:latin typeface="Swis721 BT" pitchFamily="34" charset="0"/>
              <a:ea typeface="Microsoft YaHei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Nadpis 1"/>
          <p:cNvSpPr>
            <a:spLocks noGrp="1"/>
          </p:cNvSpPr>
          <p:nvPr>
            <p:ph type="ctrTitle"/>
          </p:nvPr>
        </p:nvSpPr>
        <p:spPr>
          <a:xfrm>
            <a:off x="1166813" y="1628775"/>
            <a:ext cx="7772400" cy="787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altLang="bg-BG" sz="2400" smtClean="0">
                <a:solidFill>
                  <a:srgbClr val="0B5395"/>
                </a:solidFill>
                <a:latin typeface="Candara" pitchFamily="34" charset="0"/>
              </a:rPr>
              <a:t>TOPIC 1. SEARCHING FOR JOB</a:t>
            </a:r>
            <a:r>
              <a:rPr lang="bg-BG" altLang="bg-BG" sz="240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bg-BG" altLang="bg-BG" sz="2400" smtClean="0">
                <a:solidFill>
                  <a:srgbClr val="0B5395"/>
                </a:solidFill>
                <a:latin typeface="Candara" pitchFamily="34" charset="0"/>
              </a:rPr>
            </a:br>
            <a:endParaRPr lang="sk-SK" altLang="bg-BG" sz="240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61443" name="Text Box 24"/>
          <p:cNvSpPr txBox="1">
            <a:spLocks noChangeArrowheads="1"/>
          </p:cNvSpPr>
          <p:nvPr/>
        </p:nvSpPr>
        <p:spPr bwMode="auto">
          <a:xfrm>
            <a:off x="2357438" y="4357688"/>
            <a:ext cx="11747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40820" rIns="81639" bIns="40820"/>
          <a:lstStyle/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Step</a:t>
            </a:r>
            <a:endParaRPr lang="sk-SK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1</a:t>
            </a:r>
            <a:endParaRPr lang="el-GR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</p:txBody>
      </p:sp>
      <p:sp>
        <p:nvSpPr>
          <p:cNvPr id="61444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1445" name="TextBox 4"/>
          <p:cNvSpPr txBox="1">
            <a:spLocks noChangeArrowheads="1"/>
          </p:cNvSpPr>
          <p:nvPr/>
        </p:nvSpPr>
        <p:spPr bwMode="auto">
          <a:xfrm>
            <a:off x="6011863" y="4221163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4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pic>
        <p:nvPicPr>
          <p:cNvPr id="61447" name="Picture 6"/>
          <p:cNvPicPr>
            <a:picLocks noChangeAspect="1"/>
          </p:cNvPicPr>
          <p:nvPr/>
        </p:nvPicPr>
        <p:blipFill>
          <a:blip r:embed="rId2" cstate="print"/>
          <a:srcRect b="7043"/>
          <a:stretch>
            <a:fillRect/>
          </a:stretch>
        </p:blipFill>
        <p:spPr bwMode="auto">
          <a:xfrm>
            <a:off x="0" y="1557338"/>
            <a:ext cx="914400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8" name="Subtitle 13"/>
          <p:cNvSpPr>
            <a:spLocks noGrp="1"/>
          </p:cNvSpPr>
          <p:nvPr>
            <p:ph type="subTitle" idx="1"/>
          </p:nvPr>
        </p:nvSpPr>
        <p:spPr>
          <a:xfrm>
            <a:off x="1908175" y="1916113"/>
            <a:ext cx="5321300" cy="1752600"/>
          </a:xfrm>
        </p:spPr>
        <p:txBody>
          <a:bodyPr/>
          <a:lstStyle/>
          <a:p>
            <a:r>
              <a:rPr lang="en-US" altLang="bg-BG" sz="2800" smtClean="0">
                <a:solidFill>
                  <a:srgbClr val="FFC000"/>
                </a:solidFill>
                <a:latin typeface="Candara" pitchFamily="34" charset="0"/>
              </a:rPr>
              <a:t>Kako osoba može povećati svoje prihode?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7101325" y="0"/>
            <a:ext cx="204267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</a:t>
            </a:r>
            <a:r>
              <a:rPr lang="en-GB" altLang="bg-BG" sz="1600" i="1" dirty="0">
                <a:solidFill>
                  <a:srgbClr val="7F7F7F"/>
                </a:solidFill>
                <a:latin typeface="Candara" pitchFamily="34" charset="0"/>
              </a:rPr>
              <a:t>1.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Traženje posla</a:t>
            </a:r>
            <a:endParaRPr lang="bg-BG" altLang="bg-BG" sz="1600" i="1" dirty="0">
              <a:solidFill>
                <a:srgbClr val="7F7F7F"/>
              </a:solidFill>
              <a:latin typeface="Candara" pitchFamily="34" charset="0"/>
            </a:endParaRPr>
          </a:p>
          <a:p>
            <a:endParaRPr lang="bg-BG" alt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Nadpis 1"/>
          <p:cNvSpPr>
            <a:spLocks noGrp="1"/>
          </p:cNvSpPr>
          <p:nvPr>
            <p:ph type="ctrTitle"/>
          </p:nvPr>
        </p:nvSpPr>
        <p:spPr>
          <a:xfrm>
            <a:off x="1166813" y="1628775"/>
            <a:ext cx="7772400" cy="787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altLang="bg-BG" sz="2400" dirty="0" smtClean="0">
                <a:solidFill>
                  <a:srgbClr val="0B5395"/>
                </a:solidFill>
                <a:latin typeface="Candara" pitchFamily="34" charset="0"/>
              </a:rPr>
              <a:t>T</a:t>
            </a:r>
            <a:r>
              <a:rPr lang="x-none" altLang="bg-BG" sz="2400" dirty="0" smtClean="0">
                <a:solidFill>
                  <a:srgbClr val="0B5395"/>
                </a:solidFill>
                <a:latin typeface="Candara" pitchFamily="34" charset="0"/>
              </a:rPr>
              <a:t>EMA 1. TRAŽENJE POSLA</a:t>
            </a:r>
            <a:r>
              <a:rPr lang="bg-BG" altLang="bg-BG" sz="24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bg-BG" altLang="bg-BG" sz="2400" dirty="0" smtClean="0">
                <a:solidFill>
                  <a:srgbClr val="0B5395"/>
                </a:solidFill>
                <a:latin typeface="Candara" pitchFamily="34" charset="0"/>
              </a:rPr>
            </a:br>
            <a:endParaRPr lang="sk-SK" altLang="bg-BG" sz="2400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62467" name="Text Box 24"/>
          <p:cNvSpPr txBox="1">
            <a:spLocks noChangeArrowheads="1"/>
          </p:cNvSpPr>
          <p:nvPr/>
        </p:nvSpPr>
        <p:spPr bwMode="auto">
          <a:xfrm>
            <a:off x="2357438" y="4357688"/>
            <a:ext cx="11747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40820" rIns="81639" bIns="40820"/>
          <a:lstStyle/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Step</a:t>
            </a:r>
            <a:endParaRPr lang="sk-SK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1</a:t>
            </a:r>
            <a:endParaRPr lang="el-GR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</p:txBody>
      </p:sp>
      <p:sp>
        <p:nvSpPr>
          <p:cNvPr id="62468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2469" name="TextBox 4"/>
          <p:cNvSpPr txBox="1">
            <a:spLocks noChangeArrowheads="1"/>
          </p:cNvSpPr>
          <p:nvPr/>
        </p:nvSpPr>
        <p:spPr bwMode="auto">
          <a:xfrm>
            <a:off x="6011863" y="4221163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4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2470" name="TextBox 2"/>
          <p:cNvSpPr txBox="1">
            <a:spLocks noChangeArrowheads="1"/>
          </p:cNvSpPr>
          <p:nvPr/>
        </p:nvSpPr>
        <p:spPr bwMode="auto">
          <a:xfrm>
            <a:off x="6769100" y="0"/>
            <a:ext cx="204267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</a:t>
            </a:r>
            <a:r>
              <a:rPr lang="en-GB" altLang="bg-BG" sz="1600" i="1" dirty="0">
                <a:solidFill>
                  <a:srgbClr val="7F7F7F"/>
                </a:solidFill>
                <a:latin typeface="Candara" pitchFamily="34" charset="0"/>
              </a:rPr>
              <a:t>1.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Traženje posla</a:t>
            </a:r>
            <a:endParaRPr lang="bg-BG" altLang="bg-BG" sz="1600" i="1" dirty="0">
              <a:solidFill>
                <a:srgbClr val="7F7F7F"/>
              </a:solidFill>
              <a:latin typeface="Candara" pitchFamily="34" charset="0"/>
            </a:endParaRPr>
          </a:p>
          <a:p>
            <a:endParaRPr lang="bg-BG" altLang="bg-BG" dirty="0"/>
          </a:p>
        </p:txBody>
      </p:sp>
      <p:graphicFrame>
        <p:nvGraphicFramePr>
          <p:cNvPr id="11" name="Diagram 10"/>
          <p:cNvGraphicFramePr/>
          <p:nvPr/>
        </p:nvGraphicFramePr>
        <p:xfrm>
          <a:off x="2005806" y="242088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Nadpis 1"/>
          <p:cNvSpPr>
            <a:spLocks noGrp="1"/>
          </p:cNvSpPr>
          <p:nvPr>
            <p:ph type="ctrTitle"/>
          </p:nvPr>
        </p:nvSpPr>
        <p:spPr>
          <a:xfrm>
            <a:off x="1166813" y="1628775"/>
            <a:ext cx="7772400" cy="787400"/>
          </a:xfrm>
        </p:spPr>
        <p:txBody>
          <a:bodyPr/>
          <a:lstStyle/>
          <a:p>
            <a:r>
              <a:rPr lang="en-GB" altLang="bg-BG" sz="2400" smtClean="0">
                <a:solidFill>
                  <a:srgbClr val="0B5395"/>
                </a:solidFill>
                <a:latin typeface="Candara" pitchFamily="34" charset="0"/>
              </a:rPr>
              <a:t>T</a:t>
            </a:r>
            <a:r>
              <a:rPr lang="en-US" altLang="bg-BG" sz="2400" smtClean="0">
                <a:solidFill>
                  <a:srgbClr val="0B5395"/>
                </a:solidFill>
                <a:latin typeface="Candara" pitchFamily="34" charset="0"/>
              </a:rPr>
              <a:t>EMA 1. TRAŽENJE POSLA</a:t>
            </a:r>
            <a:endParaRPr lang="sk-SK" altLang="bg-BG" sz="240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63491" name="Text Box 24"/>
          <p:cNvSpPr txBox="1">
            <a:spLocks noChangeArrowheads="1"/>
          </p:cNvSpPr>
          <p:nvPr/>
        </p:nvSpPr>
        <p:spPr bwMode="auto">
          <a:xfrm>
            <a:off x="2357438" y="4357688"/>
            <a:ext cx="11747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40820" rIns="81639" bIns="40820"/>
          <a:lstStyle/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Step</a:t>
            </a:r>
            <a:endParaRPr lang="sk-SK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1</a:t>
            </a:r>
            <a:endParaRPr lang="el-GR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</p:txBody>
      </p:sp>
      <p:sp>
        <p:nvSpPr>
          <p:cNvPr id="63492" name="TextBox 4"/>
          <p:cNvSpPr txBox="1">
            <a:spLocks noChangeArrowheads="1"/>
          </p:cNvSpPr>
          <p:nvPr/>
        </p:nvSpPr>
        <p:spPr bwMode="auto">
          <a:xfrm>
            <a:off x="6011863" y="4221163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4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3493" name="Subtitle 13"/>
          <p:cNvSpPr>
            <a:spLocks noGrp="1"/>
          </p:cNvSpPr>
          <p:nvPr>
            <p:ph type="subTitle" idx="1"/>
          </p:nvPr>
        </p:nvSpPr>
        <p:spPr>
          <a:xfrm>
            <a:off x="2387600" y="2349500"/>
            <a:ext cx="5321300" cy="719138"/>
          </a:xfrm>
        </p:spPr>
        <p:txBody>
          <a:bodyPr/>
          <a:lstStyle/>
          <a:p>
            <a:r>
              <a:rPr lang="en-GB" altLang="bg-BG" sz="2800" b="1" smtClean="0">
                <a:solidFill>
                  <a:srgbClr val="FFC000"/>
                </a:solidFill>
                <a:latin typeface="Candara" pitchFamily="34" charset="0"/>
              </a:rPr>
              <a:t>R</a:t>
            </a:r>
            <a:r>
              <a:rPr lang="en-US" altLang="bg-BG" sz="2800" b="1" smtClean="0">
                <a:solidFill>
                  <a:srgbClr val="FFC000"/>
                </a:solidFill>
                <a:latin typeface="Candara" pitchFamily="34" charset="0"/>
              </a:rPr>
              <a:t>egistrovanje u bazi slobodnih radnih mesta i pretraživanje baze po ključnim rečima</a:t>
            </a:r>
            <a:endParaRPr lang="en-GB" altLang="bg-BG" sz="2800" b="1" smtClean="0">
              <a:solidFill>
                <a:srgbClr val="FFC000"/>
              </a:solidFill>
              <a:latin typeface="Candara" pitchFamily="34" charset="0"/>
            </a:endParaRPr>
          </a:p>
          <a:p>
            <a:r>
              <a:rPr lang="en-GB" altLang="bg-BG" sz="2800" b="1" smtClean="0">
                <a:solidFill>
                  <a:srgbClr val="FFC000"/>
                </a:solidFill>
                <a:latin typeface="Candara" pitchFamily="34" charset="0"/>
              </a:rPr>
              <a:t>(</a:t>
            </a:r>
            <a:r>
              <a:rPr lang="en-US" altLang="bg-BG" sz="2800" b="1" i="1" smtClean="0">
                <a:solidFill>
                  <a:srgbClr val="FFC000"/>
                </a:solidFill>
                <a:latin typeface="Candara" pitchFamily="34" charset="0"/>
              </a:rPr>
              <a:t>vežba</a:t>
            </a:r>
            <a:r>
              <a:rPr lang="en-GB" altLang="bg-BG" sz="2800" b="1" i="1" smtClean="0">
                <a:solidFill>
                  <a:srgbClr val="FFC000"/>
                </a:solidFill>
                <a:latin typeface="Candara" pitchFamily="34" charset="0"/>
              </a:rPr>
              <a:t> 4a</a:t>
            </a:r>
            <a:r>
              <a:rPr lang="en-GB" altLang="bg-BG" sz="2800" smtClean="0">
                <a:solidFill>
                  <a:srgbClr val="FFC000"/>
                </a:solidFill>
                <a:latin typeface="Candara" pitchFamily="34" charset="0"/>
              </a:rPr>
              <a:t>)</a:t>
            </a:r>
            <a:endParaRPr lang="bg-BG" altLang="bg-BG" sz="2800" smtClean="0">
              <a:solidFill>
                <a:srgbClr val="FFC000"/>
              </a:solidFill>
              <a:latin typeface="Candara" pitchFamily="34" charset="0"/>
            </a:endParaRPr>
          </a:p>
          <a:p>
            <a:endParaRPr lang="en-US" altLang="bg-BG" sz="2800" smtClean="0">
              <a:solidFill>
                <a:srgbClr val="FFC000"/>
              </a:solidFill>
              <a:latin typeface="Candara" pitchFamily="34" charset="0"/>
            </a:endParaRPr>
          </a:p>
          <a:p>
            <a:endParaRPr lang="bg-BG" altLang="bg-BG" sz="2800" smtClean="0">
              <a:solidFill>
                <a:srgbClr val="FFC000"/>
              </a:solidFill>
              <a:latin typeface="Candara" pitchFamily="34" charset="0"/>
            </a:endParaRPr>
          </a:p>
        </p:txBody>
      </p:sp>
      <p:sp>
        <p:nvSpPr>
          <p:cNvPr id="63494" name="TextBox 2"/>
          <p:cNvSpPr txBox="1">
            <a:spLocks noChangeArrowheads="1"/>
          </p:cNvSpPr>
          <p:nvPr/>
        </p:nvSpPr>
        <p:spPr bwMode="auto">
          <a:xfrm>
            <a:off x="6769100" y="0"/>
            <a:ext cx="204267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1.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Traženje posla</a:t>
            </a:r>
            <a:endParaRPr lang="bg-BG" altLang="bg-BG" sz="1600" i="1" dirty="0" smtClean="0">
              <a:solidFill>
                <a:srgbClr val="7F7F7F"/>
              </a:solidFill>
              <a:latin typeface="Candara" pitchFamily="34" charset="0"/>
            </a:endParaRPr>
          </a:p>
          <a:p>
            <a:endParaRPr lang="bg-BG" altLang="bg-BG" dirty="0"/>
          </a:p>
        </p:txBody>
      </p:sp>
      <p:pic>
        <p:nvPicPr>
          <p:cNvPr id="63495" name="Picture 8" descr="https://encrypted-tbn1.gstatic.com/images?q=tbn:ANd9GcR3q-Lq1XChWCaGxFCp-aTXIr797yjQfLqdCSshq8X85sFatFd52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1484313"/>
            <a:ext cx="10001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6" name="Picture 12" descr="Image result for searching for a job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4149725"/>
            <a:ext cx="3473450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Nadpis 1"/>
          <p:cNvSpPr>
            <a:spLocks noGrp="1"/>
          </p:cNvSpPr>
          <p:nvPr>
            <p:ph type="ctrTitle"/>
          </p:nvPr>
        </p:nvSpPr>
        <p:spPr>
          <a:xfrm>
            <a:off x="1166813" y="1628775"/>
            <a:ext cx="7772400" cy="787400"/>
          </a:xfrm>
        </p:spPr>
        <p:txBody>
          <a:bodyPr/>
          <a:lstStyle/>
          <a:p>
            <a:r>
              <a:rPr lang="en-GB" altLang="bg-BG" sz="2400" smtClean="0">
                <a:solidFill>
                  <a:srgbClr val="0B5395"/>
                </a:solidFill>
                <a:latin typeface="Candara" pitchFamily="34" charset="0"/>
              </a:rPr>
              <a:t>TEMA 1. </a:t>
            </a:r>
            <a:r>
              <a:rPr lang="en-US" altLang="bg-BG" sz="2400" smtClean="0">
                <a:solidFill>
                  <a:srgbClr val="0B5395"/>
                </a:solidFill>
                <a:latin typeface="Candara" pitchFamily="34" charset="0"/>
              </a:rPr>
              <a:t>TRA</a:t>
            </a:r>
            <a:r>
              <a:rPr lang="sr-Latn-CS" altLang="bg-BG" sz="2400" smtClean="0">
                <a:solidFill>
                  <a:srgbClr val="0B5395"/>
                </a:solidFill>
                <a:latin typeface="Candara" pitchFamily="34" charset="0"/>
              </a:rPr>
              <a:t>ŽENJE POSLA</a:t>
            </a:r>
            <a:endParaRPr lang="sk-SK" altLang="bg-BG" sz="240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64515" name="Text Box 24"/>
          <p:cNvSpPr txBox="1">
            <a:spLocks noChangeArrowheads="1"/>
          </p:cNvSpPr>
          <p:nvPr/>
        </p:nvSpPr>
        <p:spPr bwMode="auto">
          <a:xfrm>
            <a:off x="2357438" y="4357688"/>
            <a:ext cx="11747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40820" rIns="81639" bIns="40820"/>
          <a:lstStyle/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Step</a:t>
            </a:r>
            <a:endParaRPr lang="sk-SK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1</a:t>
            </a:r>
            <a:endParaRPr lang="el-GR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</p:txBody>
      </p:sp>
      <p:sp>
        <p:nvSpPr>
          <p:cNvPr id="64516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4517" name="TextBox 4"/>
          <p:cNvSpPr txBox="1">
            <a:spLocks noChangeArrowheads="1"/>
          </p:cNvSpPr>
          <p:nvPr/>
        </p:nvSpPr>
        <p:spPr bwMode="auto">
          <a:xfrm>
            <a:off x="6011863" y="4221163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4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4518" name="Subtitle 13"/>
          <p:cNvSpPr>
            <a:spLocks noGrp="1"/>
          </p:cNvSpPr>
          <p:nvPr>
            <p:ph type="subTitle" idx="1"/>
          </p:nvPr>
        </p:nvSpPr>
        <p:spPr>
          <a:xfrm>
            <a:off x="2387600" y="2349500"/>
            <a:ext cx="5321300" cy="719138"/>
          </a:xfrm>
        </p:spPr>
        <p:txBody>
          <a:bodyPr/>
          <a:lstStyle/>
          <a:p>
            <a:r>
              <a:rPr lang="sr-Latn-CS" altLang="bg-BG" sz="2800" b="1" smtClean="0">
                <a:solidFill>
                  <a:srgbClr val="898989"/>
                </a:solidFill>
                <a:latin typeface="Candara" pitchFamily="34" charset="0"/>
              </a:rPr>
              <a:t>Priprema</a:t>
            </a:r>
            <a:r>
              <a:rPr lang="en-GB" altLang="bg-BG" sz="2800" b="1" smtClean="0">
                <a:solidFill>
                  <a:srgbClr val="898989"/>
                </a:solidFill>
                <a:latin typeface="Candara" pitchFamily="34" charset="0"/>
              </a:rPr>
              <a:t> CV</a:t>
            </a:r>
            <a:r>
              <a:rPr lang="sr-Latn-CS" altLang="bg-BG" sz="2800" b="1" smtClean="0">
                <a:solidFill>
                  <a:srgbClr val="898989"/>
                </a:solidFill>
                <a:latin typeface="Candara" pitchFamily="34" charset="0"/>
              </a:rPr>
              <a:t>-ja</a:t>
            </a:r>
            <a:endParaRPr lang="bg-BG" altLang="bg-BG" sz="2800" smtClean="0">
              <a:solidFill>
                <a:srgbClr val="898989"/>
              </a:solidFill>
              <a:latin typeface="Candara" pitchFamily="34" charset="0"/>
            </a:endParaRPr>
          </a:p>
          <a:p>
            <a:r>
              <a:rPr lang="en-GB" altLang="bg-BG" sz="2800" b="1" smtClean="0">
                <a:solidFill>
                  <a:srgbClr val="FFC000"/>
                </a:solidFill>
                <a:latin typeface="Candara" pitchFamily="34" charset="0"/>
              </a:rPr>
              <a:t>(</a:t>
            </a:r>
            <a:r>
              <a:rPr lang="sr-Latn-CS" altLang="bg-BG" sz="2800" b="1" i="1" smtClean="0">
                <a:solidFill>
                  <a:srgbClr val="FFC000"/>
                </a:solidFill>
                <a:latin typeface="Candara" pitchFamily="34" charset="0"/>
              </a:rPr>
              <a:t>vežba</a:t>
            </a:r>
            <a:r>
              <a:rPr lang="en-GB" altLang="bg-BG" sz="2800" b="1" i="1" smtClean="0">
                <a:solidFill>
                  <a:srgbClr val="FFC000"/>
                </a:solidFill>
                <a:latin typeface="Candara" pitchFamily="34" charset="0"/>
              </a:rPr>
              <a:t> 4b</a:t>
            </a:r>
            <a:r>
              <a:rPr lang="en-GB" altLang="bg-BG" sz="2800" smtClean="0">
                <a:solidFill>
                  <a:srgbClr val="FFC000"/>
                </a:solidFill>
                <a:latin typeface="Candara" pitchFamily="34" charset="0"/>
              </a:rPr>
              <a:t>)</a:t>
            </a:r>
            <a:endParaRPr lang="bg-BG" altLang="bg-BG" sz="2800" smtClean="0">
              <a:solidFill>
                <a:srgbClr val="FFC000"/>
              </a:solidFill>
              <a:latin typeface="Candara" pitchFamily="34" charset="0"/>
            </a:endParaRPr>
          </a:p>
          <a:p>
            <a:endParaRPr lang="en-US" altLang="bg-BG" sz="2800" smtClean="0">
              <a:solidFill>
                <a:srgbClr val="FFC000"/>
              </a:solidFill>
              <a:latin typeface="Candara" pitchFamily="34" charset="0"/>
            </a:endParaRPr>
          </a:p>
          <a:p>
            <a:endParaRPr lang="bg-BG" altLang="bg-BG" sz="2800" smtClean="0">
              <a:solidFill>
                <a:srgbClr val="FFC000"/>
              </a:solidFill>
              <a:latin typeface="Candara" pitchFamily="34" charset="0"/>
            </a:endParaRPr>
          </a:p>
        </p:txBody>
      </p:sp>
      <p:sp>
        <p:nvSpPr>
          <p:cNvPr id="64519" name="TextBox 2"/>
          <p:cNvSpPr txBox="1">
            <a:spLocks noChangeArrowheads="1"/>
          </p:cNvSpPr>
          <p:nvPr/>
        </p:nvSpPr>
        <p:spPr bwMode="auto">
          <a:xfrm>
            <a:off x="6769100" y="0"/>
            <a:ext cx="204267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1.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Traženje posla</a:t>
            </a:r>
            <a:endParaRPr lang="bg-BG" altLang="bg-BG" sz="1600" i="1" dirty="0" smtClean="0">
              <a:solidFill>
                <a:srgbClr val="7F7F7F"/>
              </a:solidFill>
              <a:latin typeface="Candara" pitchFamily="34" charset="0"/>
            </a:endParaRPr>
          </a:p>
          <a:p>
            <a:endParaRPr lang="bg-BG" altLang="bg-BG" dirty="0"/>
          </a:p>
        </p:txBody>
      </p:sp>
      <p:pic>
        <p:nvPicPr>
          <p:cNvPr id="64520" name="Picture 8" descr="https://encrypted-tbn1.gstatic.com/images?q=tbn:ANd9GcR3q-Lq1XChWCaGxFCp-aTXIr797yjQfLqdCSshq8X85sFatFd52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1484313"/>
            <a:ext cx="10001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1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573463"/>
            <a:ext cx="6340475" cy="32845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Nadpis 1"/>
          <p:cNvSpPr>
            <a:spLocks noGrp="1"/>
          </p:cNvSpPr>
          <p:nvPr>
            <p:ph type="ctrTitle"/>
          </p:nvPr>
        </p:nvSpPr>
        <p:spPr>
          <a:xfrm>
            <a:off x="1116013" y="1700213"/>
            <a:ext cx="7772400" cy="787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altLang="bg-BG" sz="2500" dirty="0" smtClean="0">
                <a:solidFill>
                  <a:srgbClr val="0B5395"/>
                </a:solidFill>
                <a:latin typeface="Candara" pitchFamily="34" charset="0"/>
              </a:rPr>
              <a:t>P</a:t>
            </a:r>
            <a:r>
              <a:rPr lang="x-none" altLang="bg-BG" sz="2500" dirty="0" smtClean="0">
                <a:solidFill>
                  <a:srgbClr val="0B5395"/>
                </a:solidFill>
                <a:latin typeface="Candara" pitchFamily="34" charset="0"/>
              </a:rPr>
              <a:t>oboljšanje kompetencija</a:t>
            </a:r>
            <a:r>
              <a:rPr lang="bg-BG" altLang="bg-BG" sz="25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bg-BG" altLang="bg-BG" sz="25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bg-BG" altLang="bg-BG" sz="25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bg-BG" altLang="bg-BG" sz="2500" dirty="0" smtClean="0">
                <a:solidFill>
                  <a:srgbClr val="0B5395"/>
                </a:solidFill>
                <a:latin typeface="Candara" pitchFamily="34" charset="0"/>
              </a:rPr>
            </a:br>
            <a:endParaRPr lang="sk-SK" altLang="bg-BG" sz="2500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65539" name="Text Box 24"/>
          <p:cNvSpPr txBox="1">
            <a:spLocks noChangeArrowheads="1"/>
          </p:cNvSpPr>
          <p:nvPr/>
        </p:nvSpPr>
        <p:spPr bwMode="auto">
          <a:xfrm>
            <a:off x="2357438" y="4357688"/>
            <a:ext cx="11747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40820" rIns="81639" bIns="40820"/>
          <a:lstStyle/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Step</a:t>
            </a:r>
            <a:endParaRPr lang="sk-SK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1</a:t>
            </a:r>
            <a:endParaRPr lang="el-GR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5541" name="TextBox 2"/>
          <p:cNvSpPr txBox="1">
            <a:spLocks noChangeArrowheads="1"/>
          </p:cNvSpPr>
          <p:nvPr/>
        </p:nvSpPr>
        <p:spPr bwMode="auto">
          <a:xfrm>
            <a:off x="6769100" y="0"/>
            <a:ext cx="204267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1.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Traženje posla</a:t>
            </a:r>
            <a:endParaRPr lang="bg-BG" altLang="bg-BG" sz="1600" i="1" dirty="0" smtClean="0">
              <a:solidFill>
                <a:srgbClr val="7F7F7F"/>
              </a:solidFill>
              <a:latin typeface="Candara" pitchFamily="34" charset="0"/>
            </a:endParaRPr>
          </a:p>
          <a:p>
            <a:endParaRPr lang="bg-BG" altLang="bg-BG" dirty="0"/>
          </a:p>
        </p:txBody>
      </p:sp>
      <p:sp>
        <p:nvSpPr>
          <p:cNvPr id="65542" name="Subtitle 3"/>
          <p:cNvSpPr>
            <a:spLocks noGrp="1"/>
          </p:cNvSpPr>
          <p:nvPr>
            <p:ph type="subTitle" idx="1"/>
          </p:nvPr>
        </p:nvSpPr>
        <p:spPr>
          <a:xfrm>
            <a:off x="2051050" y="2133600"/>
            <a:ext cx="6400800" cy="1752600"/>
          </a:xfrm>
        </p:spPr>
        <p:txBody>
          <a:bodyPr/>
          <a:lstStyle/>
          <a:p>
            <a:r>
              <a:rPr lang="en-GB" altLang="bg-BG" sz="2400" smtClean="0">
                <a:solidFill>
                  <a:srgbClr val="FFC000"/>
                </a:solidFill>
                <a:latin typeface="Candara" pitchFamily="34" charset="0"/>
              </a:rPr>
              <a:t>N</a:t>
            </a:r>
            <a:r>
              <a:rPr lang="en-US" altLang="bg-BG" sz="2400" smtClean="0">
                <a:solidFill>
                  <a:srgbClr val="FFC000"/>
                </a:solidFill>
                <a:latin typeface="Candara" pitchFamily="34" charset="0"/>
              </a:rPr>
              <a:t>eusaglašene kompetencije i zahtevi vezani za posao često ograničavaju šanse za nalaženje posla</a:t>
            </a:r>
            <a:r>
              <a:rPr lang="en-GB" altLang="bg-BG" sz="2400" smtClean="0">
                <a:solidFill>
                  <a:srgbClr val="FFC000"/>
                </a:solidFill>
                <a:latin typeface="Candara" pitchFamily="34" charset="0"/>
              </a:rPr>
              <a:t>. </a:t>
            </a:r>
            <a:endParaRPr lang="bg-BG" altLang="bg-BG" sz="2400" smtClean="0">
              <a:solidFill>
                <a:srgbClr val="FFC000"/>
              </a:solidFill>
              <a:latin typeface="Candara" pitchFamily="34" charset="0"/>
            </a:endParaRPr>
          </a:p>
        </p:txBody>
      </p:sp>
      <p:pic>
        <p:nvPicPr>
          <p:cNvPr id="655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3" y="4498975"/>
            <a:ext cx="4929187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6659563" y="3573463"/>
            <a:ext cx="2089150" cy="792162"/>
          </a:xfrm>
          <a:prstGeom prst="wedgeRoundRectCallout">
            <a:avLst>
              <a:gd name="adj1" fmla="val 7290"/>
              <a:gd name="adj2" fmla="val 8934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Z</a:t>
            </a:r>
            <a:r>
              <a:rPr lang="x-none" dirty="0">
                <a:solidFill>
                  <a:srgbClr val="002060"/>
                </a:solidFill>
              </a:rPr>
              <a:t>ašto</a:t>
            </a:r>
            <a:r>
              <a:rPr lang="en-US" dirty="0">
                <a:solidFill>
                  <a:srgbClr val="002060"/>
                </a:solidFill>
              </a:rPr>
              <a:t>?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3203575" y="3644900"/>
            <a:ext cx="2160588" cy="792163"/>
          </a:xfrm>
          <a:prstGeom prst="wedgeRoundRectCallout">
            <a:avLst>
              <a:gd name="adj1" fmla="val 41990"/>
              <a:gd name="adj2" fmla="val 7995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N</a:t>
            </a:r>
            <a:r>
              <a:rPr lang="x-none" dirty="0">
                <a:solidFill>
                  <a:srgbClr val="002060"/>
                </a:solidFill>
              </a:rPr>
              <a:t>iko neće da me zaposli</a:t>
            </a:r>
            <a:r>
              <a:rPr lang="en-US" dirty="0">
                <a:solidFill>
                  <a:srgbClr val="002060"/>
                </a:solidFill>
              </a:rPr>
              <a:t>…?!</a:t>
            </a:r>
            <a:endParaRPr lang="bg-BG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Nadpis 1"/>
          <p:cNvSpPr>
            <a:spLocks noGrp="1"/>
          </p:cNvSpPr>
          <p:nvPr>
            <p:ph type="ctrTitle"/>
          </p:nvPr>
        </p:nvSpPr>
        <p:spPr>
          <a:xfrm>
            <a:off x="1166813" y="1557338"/>
            <a:ext cx="7772400" cy="787400"/>
          </a:xfrm>
        </p:spPr>
        <p:txBody>
          <a:bodyPr/>
          <a:lstStyle/>
          <a:p>
            <a:r>
              <a:rPr lang="en-US" altLang="bg-BG" sz="2800" dirty="0" smtClean="0">
                <a:solidFill>
                  <a:srgbClr val="0B5395"/>
                </a:solidFill>
                <a:latin typeface="Candara" pitchFamily="34" charset="0"/>
              </a:rPr>
              <a:t>TEMA</a:t>
            </a: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> 2. </a:t>
            </a:r>
            <a:r>
              <a:rPr lang="en-US" altLang="bg-BG" sz="2800" dirty="0" smtClean="0">
                <a:solidFill>
                  <a:srgbClr val="0B5395"/>
                </a:solidFill>
                <a:latin typeface="Candara" pitchFamily="34" charset="0"/>
              </a:rPr>
              <a:t>SAMO-ZAPOŠLJAVANJE</a:t>
            </a:r>
            <a:endParaRPr lang="sk-SK" altLang="bg-BG" sz="2500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66563" name="Text Box 24"/>
          <p:cNvSpPr txBox="1">
            <a:spLocks noChangeArrowheads="1"/>
          </p:cNvSpPr>
          <p:nvPr/>
        </p:nvSpPr>
        <p:spPr bwMode="auto">
          <a:xfrm>
            <a:off x="2124075" y="3138488"/>
            <a:ext cx="6470650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40820" rIns="81639" bIns="40820"/>
          <a:lstStyle/>
          <a:p>
            <a:pPr marL="342900" indent="-342900" hangingPunct="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bg-BG" sz="2500" b="1">
                <a:solidFill>
                  <a:srgbClr val="002060"/>
                </a:solidFill>
                <a:latin typeface="Candara" pitchFamily="34" charset="0"/>
              </a:rPr>
              <a:t>Motivi</a:t>
            </a:r>
            <a:endParaRPr lang="en-GB" altLang="bg-BG" sz="2500" b="1">
              <a:solidFill>
                <a:srgbClr val="002060"/>
              </a:solidFill>
              <a:latin typeface="Candara" pitchFamily="34" charset="0"/>
            </a:endParaRPr>
          </a:p>
          <a:p>
            <a:pPr marL="342900" indent="-342900" hangingPunct="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bg-BG" sz="2500" b="1">
                <a:solidFill>
                  <a:srgbClr val="002060"/>
                </a:solidFill>
                <a:latin typeface="Candara" pitchFamily="34" charset="0"/>
              </a:rPr>
              <a:t>R</a:t>
            </a:r>
            <a:r>
              <a:rPr lang="en-US" altLang="bg-BG" sz="2500" b="1">
                <a:solidFill>
                  <a:srgbClr val="002060"/>
                </a:solidFill>
                <a:latin typeface="Candara" pitchFamily="34" charset="0"/>
              </a:rPr>
              <a:t>izici </a:t>
            </a:r>
            <a:endParaRPr lang="en-GB" altLang="bg-BG" sz="2500">
              <a:solidFill>
                <a:srgbClr val="002060"/>
              </a:solidFill>
              <a:latin typeface="Candara" pitchFamily="34" charset="0"/>
            </a:endParaRPr>
          </a:p>
          <a:p>
            <a:pPr marL="342900" indent="-342900" hangingPunct="0"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bg-BG" sz="2500" b="1">
                <a:solidFill>
                  <a:srgbClr val="002060"/>
                </a:solidFill>
                <a:latin typeface="Candara" pitchFamily="34" charset="0"/>
              </a:rPr>
              <a:t>P</a:t>
            </a:r>
            <a:r>
              <a:rPr lang="en-US" altLang="bg-BG" sz="2500" b="1">
                <a:solidFill>
                  <a:srgbClr val="002060"/>
                </a:solidFill>
                <a:latin typeface="Candara" pitchFamily="34" charset="0"/>
              </a:rPr>
              <a:t>reduzetnici koji iskorišćavaju šanse / preduzetnici iz nužde</a:t>
            </a:r>
            <a:endParaRPr lang="el-GR" altLang="el-GR" sz="2500" b="1">
              <a:solidFill>
                <a:srgbClr val="002060"/>
              </a:solidFill>
              <a:latin typeface="Candara" pitchFamily="34" charset="0"/>
              <a:ea typeface="Microsoft YaHei" pitchFamily="34" charset="-122"/>
            </a:endParaRPr>
          </a:p>
        </p:txBody>
      </p:sp>
      <p:sp>
        <p:nvSpPr>
          <p:cNvPr id="66564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6565" name="TextBox 4"/>
          <p:cNvSpPr txBox="1">
            <a:spLocks noChangeArrowheads="1"/>
          </p:cNvSpPr>
          <p:nvPr/>
        </p:nvSpPr>
        <p:spPr bwMode="auto">
          <a:xfrm>
            <a:off x="6011863" y="4221163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4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6566" name="Subtitle 3"/>
          <p:cNvSpPr>
            <a:spLocks noGrp="1"/>
          </p:cNvSpPr>
          <p:nvPr>
            <p:ph type="subTitle" idx="1"/>
          </p:nvPr>
        </p:nvSpPr>
        <p:spPr>
          <a:xfrm>
            <a:off x="1852613" y="2468563"/>
            <a:ext cx="6400800" cy="889000"/>
          </a:xfrm>
        </p:spPr>
        <p:txBody>
          <a:bodyPr/>
          <a:lstStyle/>
          <a:p>
            <a:r>
              <a:rPr lang="en-US" altLang="bg-BG" smtClean="0">
                <a:solidFill>
                  <a:srgbClr val="FFC000"/>
                </a:solidFill>
                <a:latin typeface="Candara" pitchFamily="34" charset="0"/>
              </a:rPr>
              <a:t>SAMO-ZAPOŠLJAVANJE</a:t>
            </a:r>
            <a:r>
              <a:rPr lang="en-GB" altLang="bg-BG" smtClean="0">
                <a:solidFill>
                  <a:srgbClr val="FFC000"/>
                </a:solidFill>
                <a:latin typeface="Candara" pitchFamily="34" charset="0"/>
              </a:rPr>
              <a:t> – </a:t>
            </a:r>
            <a:r>
              <a:rPr lang="en-US" altLang="bg-BG" smtClean="0">
                <a:solidFill>
                  <a:srgbClr val="FFC000"/>
                </a:solidFill>
                <a:latin typeface="Candara" pitchFamily="34" charset="0"/>
              </a:rPr>
              <a:t>ZAŠTO</a:t>
            </a:r>
            <a:r>
              <a:rPr lang="en-GB" altLang="bg-BG" smtClean="0">
                <a:solidFill>
                  <a:srgbClr val="FFC000"/>
                </a:solidFill>
                <a:latin typeface="Candara" pitchFamily="34" charset="0"/>
              </a:rPr>
              <a:t>?</a:t>
            </a:r>
          </a:p>
          <a:p>
            <a:r>
              <a:rPr lang="en-GB" altLang="bg-BG" smtClean="0">
                <a:solidFill>
                  <a:srgbClr val="FFC000"/>
                </a:solidFill>
                <a:latin typeface="Candara" pitchFamily="34" charset="0"/>
              </a:rPr>
              <a:t> </a:t>
            </a:r>
            <a:endParaRPr lang="bg-BG" altLang="bg-BG" smtClean="0">
              <a:solidFill>
                <a:srgbClr val="FFC000"/>
              </a:solidFill>
              <a:latin typeface="Candara" pitchFamily="34" charset="0"/>
            </a:endParaRPr>
          </a:p>
        </p:txBody>
      </p:sp>
      <p:sp>
        <p:nvSpPr>
          <p:cNvPr id="66567" name="Rectangle 4"/>
          <p:cNvSpPr>
            <a:spLocks noChangeArrowheads="1"/>
          </p:cNvSpPr>
          <p:nvPr/>
        </p:nvSpPr>
        <p:spPr bwMode="auto">
          <a:xfrm>
            <a:off x="6631646" y="0"/>
            <a:ext cx="25123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</a:t>
            </a:r>
            <a:r>
              <a:rPr lang="en-GB" altLang="bg-BG" sz="1600" i="1" dirty="0">
                <a:solidFill>
                  <a:srgbClr val="7F7F7F"/>
                </a:solidFill>
                <a:latin typeface="Candara" pitchFamily="34" charset="0"/>
              </a:rPr>
              <a:t>2. 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S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amo-zapošljavanje</a:t>
            </a:r>
            <a:endParaRPr lang="bg-BG" altLang="bg-BG" sz="1600" i="1" dirty="0">
              <a:solidFill>
                <a:srgbClr val="7F7F7F"/>
              </a:solidFill>
              <a:latin typeface="Candara" pitchFamily="34" charset="0"/>
            </a:endParaRPr>
          </a:p>
        </p:txBody>
      </p:sp>
      <p:pic>
        <p:nvPicPr>
          <p:cNvPr id="6656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3" y="4498975"/>
            <a:ext cx="4929187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Nadpis 1"/>
          <p:cNvSpPr>
            <a:spLocks noGrp="1"/>
          </p:cNvSpPr>
          <p:nvPr>
            <p:ph type="ctrTitle"/>
          </p:nvPr>
        </p:nvSpPr>
        <p:spPr>
          <a:xfrm>
            <a:off x="1166813" y="1989138"/>
            <a:ext cx="7772400" cy="787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>Z</a:t>
            </a:r>
            <a:r>
              <a:rPr lang="x-none" altLang="bg-BG" sz="2800" dirty="0" smtClean="0">
                <a:solidFill>
                  <a:srgbClr val="0B5395"/>
                </a:solidFill>
                <a:latin typeface="Candara" pitchFamily="34" charset="0"/>
              </a:rPr>
              <a:t>ašto bih želeo/la da budem samozaposlen/a</a:t>
            </a: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>?</a:t>
            </a:r>
            <a:b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en-GB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(</a:t>
            </a:r>
            <a:r>
              <a:rPr lang="x-none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vežba</a:t>
            </a:r>
            <a:r>
              <a:rPr lang="en-GB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 4c)</a:t>
            </a:r>
            <a:endParaRPr lang="bg-BG" altLang="bg-BG" sz="2800" i="1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67587" name="Text Box 24"/>
          <p:cNvSpPr txBox="1">
            <a:spLocks noChangeArrowheads="1"/>
          </p:cNvSpPr>
          <p:nvPr/>
        </p:nvSpPr>
        <p:spPr bwMode="auto">
          <a:xfrm>
            <a:off x="2357438" y="4357688"/>
            <a:ext cx="11747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40820" rIns="81639" bIns="40820"/>
          <a:lstStyle/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Step</a:t>
            </a:r>
            <a:endParaRPr lang="sk-SK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  <a:p>
            <a:pPr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l-GR" sz="2800" b="1">
                <a:solidFill>
                  <a:srgbClr val="FFFFFF"/>
                </a:solidFill>
                <a:latin typeface="Candara" pitchFamily="34" charset="0"/>
                <a:ea typeface="Microsoft YaHei" pitchFamily="34" charset="-122"/>
              </a:rPr>
              <a:t>1</a:t>
            </a:r>
            <a:endParaRPr lang="el-GR" altLang="el-GR" sz="2800" b="1">
              <a:solidFill>
                <a:srgbClr val="FFFFFF"/>
              </a:solidFill>
              <a:latin typeface="Candara" pitchFamily="34" charset="0"/>
              <a:ea typeface="Microsoft YaHei" pitchFamily="34" charset="-122"/>
            </a:endParaRPr>
          </a:p>
        </p:txBody>
      </p:sp>
      <p:sp>
        <p:nvSpPr>
          <p:cNvPr id="67588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7589" name="TextBox 4"/>
          <p:cNvSpPr txBox="1">
            <a:spLocks noChangeArrowheads="1"/>
          </p:cNvSpPr>
          <p:nvPr/>
        </p:nvSpPr>
        <p:spPr bwMode="auto">
          <a:xfrm>
            <a:off x="6011863" y="4221163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4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7590" name="Rectangle 4"/>
          <p:cNvSpPr>
            <a:spLocks noChangeArrowheads="1"/>
          </p:cNvSpPr>
          <p:nvPr/>
        </p:nvSpPr>
        <p:spPr bwMode="auto">
          <a:xfrm>
            <a:off x="6631646" y="0"/>
            <a:ext cx="25123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2.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Samo-zapošljavanje</a:t>
            </a:r>
            <a:endParaRPr lang="bg-BG" altLang="bg-BG" sz="1600" i="1" dirty="0">
              <a:solidFill>
                <a:srgbClr val="7F7F7F"/>
              </a:solidFill>
              <a:latin typeface="Candara" pitchFamily="34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2296984" y="3212976"/>
          <a:ext cx="5515376" cy="2994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7592" name="Picture 8" descr="https://encrypted-tbn1.gstatic.com/images?q=tbn:ANd9GcR3q-Lq1XChWCaGxFCp-aTXIr797yjQfLqdCSshq8X85sFatFd52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85113" y="1700213"/>
            <a:ext cx="10001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Nadpis 1"/>
          <p:cNvSpPr>
            <a:spLocks noGrp="1"/>
          </p:cNvSpPr>
          <p:nvPr>
            <p:ph type="ctrTitle"/>
          </p:nvPr>
        </p:nvSpPr>
        <p:spPr>
          <a:xfrm>
            <a:off x="1166813" y="1989138"/>
            <a:ext cx="7772400" cy="787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x-none" altLang="bg-BG" sz="2800" dirty="0" smtClean="0">
                <a:solidFill>
                  <a:srgbClr val="0B5395"/>
                </a:solidFill>
                <a:latin typeface="Candara" pitchFamily="34" charset="0"/>
              </a:rPr>
              <a:t>Diskriminacija na tržištu rada</a:t>
            </a: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>(</a:t>
            </a:r>
            <a:r>
              <a:rPr lang="x-none" altLang="bg-BG" sz="2800" dirty="0" smtClean="0">
                <a:solidFill>
                  <a:srgbClr val="0B5395"/>
                </a:solidFill>
                <a:latin typeface="Candara" pitchFamily="34" charset="0"/>
              </a:rPr>
              <a:t>vežba </a:t>
            </a: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>4d)</a:t>
            </a:r>
            <a:endParaRPr lang="bg-BG" altLang="bg-BG" sz="2800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68611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8612" name="TextBox 4"/>
          <p:cNvSpPr txBox="1">
            <a:spLocks noChangeArrowheads="1"/>
          </p:cNvSpPr>
          <p:nvPr/>
        </p:nvSpPr>
        <p:spPr bwMode="auto">
          <a:xfrm>
            <a:off x="6011863" y="4221163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4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6850063" y="4763"/>
            <a:ext cx="2293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>
                <a:solidFill>
                  <a:srgbClr val="7F7F7F"/>
                </a:solidFill>
                <a:latin typeface="Candara" pitchFamily="34" charset="0"/>
              </a:rPr>
              <a:t>Topic 2. Self-employment</a:t>
            </a:r>
            <a:endParaRPr lang="bg-BG" altLang="bg-BG" sz="1600" i="1">
              <a:solidFill>
                <a:srgbClr val="7F7F7F"/>
              </a:solidFill>
              <a:latin typeface="Candara" pitchFamily="34" charset="0"/>
            </a:endParaRPr>
          </a:p>
        </p:txBody>
      </p:sp>
      <p:pic>
        <p:nvPicPr>
          <p:cNvPr id="68614" name="Picture 10" descr="https://encrypted-tbn1.gstatic.com/images?q=tbn:ANd9GcR3q-Lq1XChWCaGxFCp-aTXIr797yjQfLqdCSshq8X85sFatFd52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1484313"/>
            <a:ext cx="10001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5" name="Rectangle 36"/>
          <p:cNvSpPr>
            <a:spLocks noChangeArrowheads="1"/>
          </p:cNvSpPr>
          <p:nvPr/>
        </p:nvSpPr>
        <p:spPr bwMode="auto">
          <a:xfrm>
            <a:off x="2286000" y="3357563"/>
            <a:ext cx="2447925" cy="1916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GB" sz="1000">
                <a:latin typeface="Times New Roman" pitchFamily="18" charset="0"/>
              </a:rPr>
              <a:t>Situacija A: </a:t>
            </a:r>
          </a:p>
          <a:p>
            <a:pPr algn="just">
              <a:spcAft>
                <a:spcPts val="1000"/>
              </a:spcAft>
            </a:pPr>
            <a:r>
              <a:rPr lang="en-GB" sz="1000">
                <a:latin typeface="Times New Roman" pitchFamily="18" charset="0"/>
              </a:rPr>
              <a:t>Dva kandidata se prijavljuju za isti posao. Prema njihovim biografijama, kadidat X, pripadnica nacionalne manjine, je srednju školu i nema prethodno radno iskustvo iz oblasti za koju je vezan posao za koji konkuriše. Kandidat Y je pripadnik većinskog stanovništva, završio je osnovne akademske studije na fakultetu i ima 5 godina radnog iskustva u ovoj oblasti. Posao je dobio kandidat Y.</a:t>
            </a:r>
            <a:endParaRPr lang="en-US"/>
          </a:p>
        </p:txBody>
      </p:sp>
      <p:sp>
        <p:nvSpPr>
          <p:cNvPr id="68616" name="Rectangle 35"/>
          <p:cNvSpPr>
            <a:spLocks noChangeArrowheads="1"/>
          </p:cNvSpPr>
          <p:nvPr/>
        </p:nvSpPr>
        <p:spPr bwMode="auto">
          <a:xfrm>
            <a:off x="4886325" y="3357563"/>
            <a:ext cx="2447925" cy="20304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en-GB" sz="1000">
                <a:latin typeface="Times New Roman" pitchFamily="18" charset="0"/>
              </a:rPr>
              <a:t>Situacija B:</a:t>
            </a:r>
          </a:p>
          <a:p>
            <a:pPr algn="just">
              <a:spcAft>
                <a:spcPts val="1000"/>
              </a:spcAft>
            </a:pPr>
            <a:r>
              <a:rPr lang="en-GB" sz="1000">
                <a:latin typeface="Times New Roman" pitchFamily="18" charset="0"/>
              </a:rPr>
              <a:t> Dva kandidata se prijavljuju za isti posao. Prema njihovim biografijama, oba kandidata imaju isto obrazovanje i prethodno radno iskustvo u ovoj oblasti. Zapravo je jedina razlika između njih u njihovom etničkom poreklu i polu. Kadidat X je pripadnica nacionalne manjine, a kandidat Y je pripadnik većinskog stanovništva. Posao je dobio kandidat Y.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Nadpis 1"/>
          <p:cNvSpPr>
            <a:spLocks noGrp="1"/>
          </p:cNvSpPr>
          <p:nvPr>
            <p:ph type="ctrTitle"/>
          </p:nvPr>
        </p:nvSpPr>
        <p:spPr>
          <a:xfrm>
            <a:off x="1377950" y="2133600"/>
            <a:ext cx="7772400" cy="787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altLang="bg-BG" sz="2800" dirty="0" smtClean="0">
                <a:solidFill>
                  <a:srgbClr val="0B5395"/>
                </a:solidFill>
              </a:rPr>
              <a:t>O</a:t>
            </a:r>
            <a:r>
              <a:rPr lang="x-none" altLang="bg-BG" sz="2800" dirty="0" smtClean="0">
                <a:solidFill>
                  <a:srgbClr val="0B5395"/>
                </a:solidFill>
              </a:rPr>
              <a:t>d poslovne ideje do poslovne prilike</a:t>
            </a:r>
            <a:r>
              <a:rPr lang="en-GB" altLang="bg-BG" sz="2800" dirty="0" smtClean="0">
                <a:solidFill>
                  <a:srgbClr val="0B5395"/>
                </a:solidFill>
              </a:rPr>
              <a:t/>
            </a:r>
            <a:br>
              <a:rPr lang="en-GB" altLang="bg-BG" sz="2800" dirty="0" smtClean="0">
                <a:solidFill>
                  <a:srgbClr val="0B5395"/>
                </a:solidFill>
              </a:rPr>
            </a:br>
            <a:r>
              <a:rPr lang="en-GB" altLang="bg-BG" sz="2800" dirty="0" smtClean="0">
                <a:solidFill>
                  <a:srgbClr val="0B5395"/>
                </a:solidFill>
              </a:rPr>
              <a:t/>
            </a:r>
            <a:br>
              <a:rPr lang="en-GB" altLang="bg-BG" sz="2800" dirty="0" smtClean="0">
                <a:solidFill>
                  <a:srgbClr val="0B5395"/>
                </a:solidFill>
              </a:rPr>
            </a:br>
            <a:endParaRPr lang="bg-BG" altLang="bg-BG" sz="2800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69635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850063" y="4763"/>
            <a:ext cx="2293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>
                <a:solidFill>
                  <a:srgbClr val="7F7F7F"/>
                </a:solidFill>
                <a:latin typeface="Candara" pitchFamily="34" charset="0"/>
              </a:rPr>
              <a:t>Topic 2. Self-employment</a:t>
            </a:r>
            <a:endParaRPr lang="bg-BG" altLang="bg-BG" sz="1600" i="1">
              <a:solidFill>
                <a:srgbClr val="7F7F7F"/>
              </a:solidFill>
              <a:latin typeface="Candara" pitchFamily="34" charset="0"/>
            </a:endParaRPr>
          </a:p>
        </p:txBody>
      </p:sp>
      <p:sp>
        <p:nvSpPr>
          <p:cNvPr id="69637" name="TextBox 2"/>
          <p:cNvSpPr txBox="1">
            <a:spLocks noChangeArrowheads="1"/>
          </p:cNvSpPr>
          <p:nvPr/>
        </p:nvSpPr>
        <p:spPr bwMode="auto">
          <a:xfrm>
            <a:off x="1357313" y="3286125"/>
            <a:ext cx="778668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altLang="bg-BG" sz="2500" i="1">
                <a:solidFill>
                  <a:srgbClr val="FFC000"/>
                </a:solidFill>
                <a:latin typeface="Candara" pitchFamily="34" charset="0"/>
              </a:rPr>
              <a:t>Učite iz iskustva – radite ono za šta znate kako se radi</a:t>
            </a:r>
            <a:r>
              <a:rPr lang="en-GB" altLang="bg-BG" sz="2500" i="1">
                <a:solidFill>
                  <a:srgbClr val="FFC000"/>
                </a:solidFill>
                <a:latin typeface="Candara" pitchFamily="34" charset="0"/>
              </a:rPr>
              <a:t>, </a:t>
            </a:r>
            <a:endParaRPr lang="sr-Latn-CS" altLang="bg-BG" sz="2500" i="1">
              <a:solidFill>
                <a:srgbClr val="FFC000"/>
              </a:solidFill>
              <a:latin typeface="Candara" pitchFamily="34" charset="0"/>
            </a:endParaRPr>
          </a:p>
          <a:p>
            <a:r>
              <a:rPr lang="sr-Latn-CS" altLang="bg-BG" sz="2500" i="1">
                <a:solidFill>
                  <a:srgbClr val="FFC000"/>
                </a:solidFill>
                <a:latin typeface="Candara" pitchFamily="34" charset="0"/>
              </a:rPr>
              <a:t>Analizirajte svoje okruženje i tragajte za idejma razgovarajući </a:t>
            </a:r>
          </a:p>
          <a:p>
            <a:r>
              <a:rPr lang="sr-Latn-CS" altLang="bg-BG" sz="2500" i="1">
                <a:solidFill>
                  <a:srgbClr val="FFC000"/>
                </a:solidFill>
                <a:latin typeface="Candara" pitchFamily="34" charset="0"/>
              </a:rPr>
              <a:t>Sa prijateljima, rođacima, komšijama, poslovnim ljudima.</a:t>
            </a:r>
            <a:r>
              <a:rPr lang="en-GB" altLang="bg-BG" sz="2500" i="1">
                <a:solidFill>
                  <a:srgbClr val="FFC000"/>
                </a:solidFill>
                <a:latin typeface="Candara" pitchFamily="34" charset="0"/>
              </a:rPr>
              <a:t>.</a:t>
            </a:r>
            <a:endParaRPr lang="bg-BG" altLang="bg-BG" sz="2500">
              <a:solidFill>
                <a:srgbClr val="FFC000"/>
              </a:solidFill>
              <a:latin typeface="Candara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428750" y="3214688"/>
            <a:ext cx="7507288" cy="1631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altLang="bg-BG" sz="2500" i="1">
                <a:solidFill>
                  <a:srgbClr val="FFC000"/>
                </a:solidFill>
                <a:latin typeface="Candara" pitchFamily="34" charset="0"/>
              </a:rPr>
              <a:t>Ne brinite ako Vaša poslovna ideja nije inovativna – većina njih nije. Samo probajte da radite bolje od konkurenata, ili bar jednako dobro kao oni.</a:t>
            </a:r>
            <a:endParaRPr lang="en-GB" altLang="bg-BG" sz="2500" i="1">
              <a:solidFill>
                <a:srgbClr val="FFC000"/>
              </a:solidFill>
              <a:latin typeface="Candara" pitchFamily="34" charset="0"/>
            </a:endParaRPr>
          </a:p>
          <a:p>
            <a:endParaRPr lang="bg-BG" altLang="bg-BG" sz="2500">
              <a:solidFill>
                <a:srgbClr val="FFC000"/>
              </a:solidFill>
              <a:latin typeface="Candara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636713" y="3429000"/>
            <a:ext cx="7507287" cy="830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altLang="bg-BG" sz="2400" i="1">
                <a:solidFill>
                  <a:srgbClr val="FFC000"/>
                </a:solidFill>
                <a:latin typeface="Candara" pitchFamily="34" charset="0"/>
              </a:rPr>
              <a:t>Pre nego što investirate bilo kakav novac, neophodno je da ispitate poslovni potencijal  svoje biznis ideje. </a:t>
            </a:r>
            <a:endParaRPr lang="bg-BG" altLang="bg-BG" sz="2500">
              <a:solidFill>
                <a:srgbClr val="FFC000"/>
              </a:solidFill>
              <a:latin typeface="Candara" pitchFamily="34" charset="0"/>
            </a:endParaRPr>
          </a:p>
        </p:txBody>
      </p:sp>
      <p:sp>
        <p:nvSpPr>
          <p:cNvPr id="69640" name="TextBox 8"/>
          <p:cNvSpPr txBox="1">
            <a:spLocks noChangeArrowheads="1"/>
          </p:cNvSpPr>
          <p:nvPr/>
        </p:nvSpPr>
        <p:spPr bwMode="auto">
          <a:xfrm>
            <a:off x="1779588" y="2628900"/>
            <a:ext cx="11588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2500">
                <a:solidFill>
                  <a:srgbClr val="002060"/>
                </a:solidFill>
                <a:latin typeface="Candara" pitchFamily="34" charset="0"/>
              </a:rPr>
              <a:t>S</a:t>
            </a:r>
            <a:r>
              <a:rPr lang="en-US" altLang="bg-BG" sz="2500">
                <a:solidFill>
                  <a:srgbClr val="002060"/>
                </a:solidFill>
                <a:latin typeface="Candara" pitchFamily="34" charset="0"/>
              </a:rPr>
              <a:t>aveti: </a:t>
            </a:r>
            <a:endParaRPr lang="bg-BG" altLang="bg-BG" sz="2500">
              <a:solidFill>
                <a:srgbClr val="002060"/>
              </a:solidFill>
              <a:latin typeface="Candara" pitchFamily="34" charset="0"/>
            </a:endParaRPr>
          </a:p>
        </p:txBody>
      </p:sp>
      <p:pic>
        <p:nvPicPr>
          <p:cNvPr id="696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3" y="4498975"/>
            <a:ext cx="4929187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Nadpis 1"/>
          <p:cNvSpPr>
            <a:spLocks noGrp="1"/>
          </p:cNvSpPr>
          <p:nvPr>
            <p:ph type="ctrTitle"/>
          </p:nvPr>
        </p:nvSpPr>
        <p:spPr>
          <a:xfrm>
            <a:off x="1692275" y="2997200"/>
            <a:ext cx="6907213" cy="787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Latn-CS" altLang="bg-BG" sz="2800" dirty="0" smtClean="0">
                <a:solidFill>
                  <a:srgbClr val="0B5395"/>
                </a:solidFill>
                <a:latin typeface="Candara" pitchFamily="34" charset="0"/>
              </a:rPr>
              <a:t>SAMO-ZAPOŠLJAVANJE</a:t>
            </a: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> – </a:t>
            </a:r>
            <a:r>
              <a:rPr lang="sr-Latn-CS" altLang="bg-BG" sz="2800" dirty="0" smtClean="0">
                <a:solidFill>
                  <a:srgbClr val="0B5395"/>
                </a:solidFill>
                <a:latin typeface="Candara" pitchFamily="34" charset="0"/>
              </a:rPr>
              <a:t>KAKO</a:t>
            </a: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>?</a:t>
            </a:r>
            <a:r>
              <a:rPr lang="bg-BG" altLang="bg-BG" sz="28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bg-BG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sr-Latn-CS" altLang="bg-BG" sz="2800" dirty="0" smtClean="0">
                <a:solidFill>
                  <a:srgbClr val="0B5395"/>
                </a:solidFill>
              </a:rPr>
              <a:t>Od poslovne ideje do poslovne prilike</a:t>
            </a:r>
            <a:r>
              <a:rPr lang="en-GB" altLang="bg-BG" sz="2800" dirty="0" smtClean="0">
                <a:solidFill>
                  <a:srgbClr val="0B5395"/>
                </a:solidFill>
              </a:rPr>
              <a:t/>
            </a:r>
            <a:br>
              <a:rPr lang="en-GB" altLang="bg-BG" sz="2800" dirty="0" smtClean="0">
                <a:solidFill>
                  <a:srgbClr val="0B5395"/>
                </a:solidFill>
              </a:rPr>
            </a:br>
            <a:r>
              <a:rPr lang="sr-Latn-CS" altLang="bg-BG" sz="2800" dirty="0" smtClean="0">
                <a:solidFill>
                  <a:srgbClr val="0B5395"/>
                </a:solidFill>
              </a:rPr>
              <a:t/>
            </a:r>
            <a:br>
              <a:rPr lang="sr-Latn-CS" altLang="bg-BG" sz="2800" dirty="0" smtClean="0">
                <a:solidFill>
                  <a:srgbClr val="0B5395"/>
                </a:solidFill>
              </a:rPr>
            </a:br>
            <a:r>
              <a:rPr lang="sr-Latn-CS" altLang="bg-BG" sz="2800" i="1" dirty="0" smtClean="0">
                <a:solidFill>
                  <a:srgbClr val="0B5395"/>
                </a:solidFill>
              </a:rPr>
              <a:t>Šta je moja poslovna ideja i da li je profitabilna</a:t>
            </a:r>
            <a:r>
              <a:rPr lang="en-GB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?</a:t>
            </a:r>
            <a:br>
              <a:rPr lang="en-GB" altLang="bg-BG" sz="2800" i="1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en-GB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(</a:t>
            </a:r>
            <a:r>
              <a:rPr lang="sr-Latn-CS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vežba</a:t>
            </a:r>
            <a:r>
              <a:rPr lang="en-GB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 4e)</a:t>
            </a: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bg-BG" altLang="bg-BG" sz="28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bg-BG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en-GB" altLang="bg-BG" sz="2800" dirty="0" smtClean="0">
                <a:solidFill>
                  <a:srgbClr val="0B5395"/>
                </a:solidFill>
              </a:rPr>
              <a:t/>
            </a:r>
            <a:br>
              <a:rPr lang="en-GB" altLang="bg-BG" sz="2800" dirty="0" smtClean="0">
                <a:solidFill>
                  <a:srgbClr val="0B5395"/>
                </a:solidFill>
              </a:rPr>
            </a:br>
            <a:endParaRPr lang="bg-BG" altLang="bg-BG" sz="2800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70659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6850063" y="4763"/>
            <a:ext cx="2293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>
                <a:solidFill>
                  <a:srgbClr val="7F7F7F"/>
                </a:solidFill>
                <a:latin typeface="Candara" pitchFamily="34" charset="0"/>
              </a:rPr>
              <a:t>Topic 2. Self-employment</a:t>
            </a:r>
            <a:endParaRPr lang="bg-BG" altLang="bg-BG" sz="1600" i="1">
              <a:solidFill>
                <a:srgbClr val="7F7F7F"/>
              </a:solidFill>
              <a:latin typeface="Candara" pitchFamily="34" charset="0"/>
            </a:endParaRPr>
          </a:p>
        </p:txBody>
      </p:sp>
      <p:pic>
        <p:nvPicPr>
          <p:cNvPr id="70661" name="Picture 5" descr="https://encrypted-tbn1.gstatic.com/images?q=tbn:ANd9GcR3q-Lq1XChWCaGxFCp-aTXIr797yjQfLqdCSshq8X85sFatFd52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875" y="1052513"/>
            <a:ext cx="10001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4498975"/>
            <a:ext cx="4929187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6804025" y="3429000"/>
            <a:ext cx="2160588" cy="863600"/>
          </a:xfrm>
          <a:prstGeom prst="wedgeRoundRectCallout">
            <a:avLst>
              <a:gd name="adj1" fmla="val -28185"/>
              <a:gd name="adj2" fmla="val 9132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</a:t>
            </a:r>
            <a:r>
              <a:rPr lang="sr-Latn-CS" dirty="0"/>
              <a:t>Imam ideju za biznis</a:t>
            </a:r>
            <a:r>
              <a:rPr lang="en-US" dirty="0"/>
              <a:t>…</a:t>
            </a:r>
            <a:endParaRPr lang="bg-BG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3348038" y="3933825"/>
            <a:ext cx="1655762" cy="574675"/>
          </a:xfrm>
          <a:prstGeom prst="wedgeRoundRectCallout">
            <a:avLst>
              <a:gd name="adj1" fmla="val 48502"/>
              <a:gd name="adj2" fmla="val 11418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Latn-CS" dirty="0"/>
              <a:t>I ja, takođe</a:t>
            </a:r>
            <a:r>
              <a:rPr lang="en-US" dirty="0"/>
              <a:t>…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Nadpis 1"/>
          <p:cNvSpPr>
            <a:spLocks noGrp="1"/>
          </p:cNvSpPr>
          <p:nvPr>
            <p:ph type="ctrTitle"/>
          </p:nvPr>
        </p:nvSpPr>
        <p:spPr>
          <a:xfrm>
            <a:off x="1042988" y="1955800"/>
            <a:ext cx="7772400" cy="787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Latn-CS" altLang="bg-BG" sz="2800" dirty="0" smtClean="0">
                <a:solidFill>
                  <a:srgbClr val="0B5395"/>
                </a:solidFill>
                <a:latin typeface="Candara" pitchFamily="34" charset="0"/>
              </a:rPr>
              <a:t>Kako razviti poslovnu ideju</a:t>
            </a:r>
            <a:r>
              <a:rPr lang="en-US" altLang="bg-BG" sz="28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en-US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en-GB" altLang="bg-BG" sz="2800" dirty="0" smtClean="0">
                <a:solidFill>
                  <a:srgbClr val="0B5395"/>
                </a:solidFill>
              </a:rPr>
              <a:t/>
            </a:r>
            <a:br>
              <a:rPr lang="en-GB" altLang="bg-BG" sz="2800" dirty="0" smtClean="0">
                <a:solidFill>
                  <a:srgbClr val="0B5395"/>
                </a:solidFill>
              </a:rPr>
            </a:br>
            <a:endParaRPr lang="bg-BG" altLang="bg-BG" sz="2800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71683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6631646" y="0"/>
            <a:ext cx="25123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2.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Samo-zapošljavanje</a:t>
            </a:r>
            <a:endParaRPr lang="bg-BG" altLang="bg-BG" sz="1600" i="1" dirty="0">
              <a:solidFill>
                <a:srgbClr val="7F7F7F"/>
              </a:solidFill>
              <a:latin typeface="Candara" pitchFamily="34" charset="0"/>
            </a:endParaRPr>
          </a:p>
        </p:txBody>
      </p:sp>
      <p:sp>
        <p:nvSpPr>
          <p:cNvPr id="71685" name="TextBox 2"/>
          <p:cNvSpPr txBox="1">
            <a:spLocks noChangeArrowheads="1"/>
          </p:cNvSpPr>
          <p:nvPr/>
        </p:nvSpPr>
        <p:spPr bwMode="auto">
          <a:xfrm>
            <a:off x="2411413" y="2349500"/>
            <a:ext cx="5584825" cy="355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rgbClr val="FFC000"/>
              </a:buClr>
              <a:buFont typeface="Wingdings" pitchFamily="2" charset="2"/>
              <a:buChar char="Ø"/>
            </a:pPr>
            <a:r>
              <a:rPr lang="en-GB" altLang="bg-BG" sz="2500">
                <a:solidFill>
                  <a:srgbClr val="FFC000"/>
                </a:solidFill>
                <a:latin typeface="Candara" pitchFamily="34" charset="0"/>
              </a:rPr>
              <a:t>P</a:t>
            </a:r>
            <a:r>
              <a:rPr lang="sr-Latn-CS" altLang="bg-BG" sz="2500">
                <a:solidFill>
                  <a:srgbClr val="FFC000"/>
                </a:solidFill>
                <a:latin typeface="Candara" pitchFamily="34" charset="0"/>
              </a:rPr>
              <a:t>roizvodi/usluge</a:t>
            </a:r>
            <a:endParaRPr lang="en-GB" altLang="bg-BG" sz="2500">
              <a:solidFill>
                <a:srgbClr val="FFC000"/>
              </a:solidFill>
              <a:latin typeface="Candara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itchFamily="2" charset="2"/>
              <a:buChar char="Ø"/>
            </a:pPr>
            <a:r>
              <a:rPr lang="sr-Latn-CS" altLang="bg-BG" sz="2500">
                <a:solidFill>
                  <a:srgbClr val="FFC000"/>
                </a:solidFill>
                <a:latin typeface="Candara" pitchFamily="34" charset="0"/>
              </a:rPr>
              <a:t>Potrošači </a:t>
            </a:r>
            <a:endParaRPr lang="en-GB" altLang="bg-BG" sz="2500">
              <a:solidFill>
                <a:srgbClr val="FFC000"/>
              </a:solidFill>
              <a:latin typeface="Candara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itchFamily="2" charset="2"/>
              <a:buChar char="Ø"/>
            </a:pPr>
            <a:r>
              <a:rPr lang="sr-Latn-CS" altLang="bg-BG" sz="2500">
                <a:solidFill>
                  <a:srgbClr val="FFC000"/>
                </a:solidFill>
                <a:latin typeface="Candara" pitchFamily="34" charset="0"/>
              </a:rPr>
              <a:t>Konkurenti </a:t>
            </a:r>
            <a:endParaRPr lang="en-GB" altLang="bg-BG" sz="2500">
              <a:solidFill>
                <a:srgbClr val="FFC000"/>
              </a:solidFill>
              <a:latin typeface="Candara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itchFamily="2" charset="2"/>
              <a:buChar char="Ø"/>
            </a:pPr>
            <a:r>
              <a:rPr lang="sr-Latn-CS" altLang="bg-BG" sz="2500">
                <a:solidFill>
                  <a:srgbClr val="FFC000"/>
                </a:solidFill>
                <a:latin typeface="Candara" pitchFamily="34" charset="0"/>
              </a:rPr>
              <a:t>Dobavljači </a:t>
            </a:r>
            <a:endParaRPr lang="en-GB" altLang="bg-BG" sz="2500">
              <a:solidFill>
                <a:srgbClr val="FFC000"/>
              </a:solidFill>
              <a:latin typeface="Candara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itchFamily="2" charset="2"/>
              <a:buChar char="Ø"/>
            </a:pPr>
            <a:r>
              <a:rPr lang="sr-Latn-CS" altLang="bg-BG" sz="2500">
                <a:solidFill>
                  <a:srgbClr val="FFC000"/>
                </a:solidFill>
                <a:latin typeface="Candara" pitchFamily="34" charset="0"/>
              </a:rPr>
              <a:t>Cena, distribucija, promocija</a:t>
            </a:r>
            <a:endParaRPr lang="en-GB" altLang="bg-BG" sz="2500">
              <a:solidFill>
                <a:srgbClr val="FFC000"/>
              </a:solidFill>
              <a:latin typeface="Candara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itchFamily="2" charset="2"/>
              <a:buChar char="Ø"/>
            </a:pPr>
            <a:r>
              <a:rPr lang="sr-Latn-CS" altLang="bg-BG" sz="2500">
                <a:solidFill>
                  <a:srgbClr val="FFC000"/>
                </a:solidFill>
                <a:latin typeface="Candara" pitchFamily="34" charset="0"/>
              </a:rPr>
              <a:t>Poslovni prostor i lokacija</a:t>
            </a:r>
            <a:endParaRPr lang="en-GB" altLang="bg-BG" sz="2500">
              <a:solidFill>
                <a:srgbClr val="FFC000"/>
              </a:solidFill>
              <a:latin typeface="Candara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itchFamily="2" charset="2"/>
              <a:buChar char="Ø"/>
            </a:pPr>
            <a:r>
              <a:rPr lang="sr-Latn-CS" altLang="bg-BG" sz="2500">
                <a:solidFill>
                  <a:srgbClr val="FFC000"/>
                </a:solidFill>
                <a:latin typeface="Candara" pitchFamily="34" charset="0"/>
              </a:rPr>
              <a:t>Oprema </a:t>
            </a:r>
            <a:endParaRPr lang="en-GB" altLang="bg-BG" sz="2500">
              <a:solidFill>
                <a:srgbClr val="FFC000"/>
              </a:solidFill>
              <a:latin typeface="Candara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itchFamily="2" charset="2"/>
              <a:buChar char="Ø"/>
            </a:pPr>
            <a:r>
              <a:rPr lang="sr-Latn-CS" altLang="bg-BG" sz="2500">
                <a:solidFill>
                  <a:srgbClr val="FFC000"/>
                </a:solidFill>
                <a:latin typeface="Candara" pitchFamily="34" charset="0"/>
              </a:rPr>
              <a:t>Finansijska sredstva</a:t>
            </a:r>
            <a:endParaRPr lang="en-GB" altLang="bg-BG" sz="2500">
              <a:solidFill>
                <a:srgbClr val="FFC000"/>
              </a:solidFill>
              <a:latin typeface="Candara" pitchFamily="34" charset="0"/>
            </a:endParaRPr>
          </a:p>
          <a:p>
            <a:pPr marL="342900" indent="-342900">
              <a:buClr>
                <a:srgbClr val="FFC000"/>
              </a:buClr>
              <a:buFont typeface="Wingdings" pitchFamily="2" charset="2"/>
              <a:buChar char="Ø"/>
            </a:pPr>
            <a:r>
              <a:rPr lang="sr-Latn-CS" altLang="bg-BG" sz="2500">
                <a:solidFill>
                  <a:srgbClr val="FFC000"/>
                </a:solidFill>
                <a:latin typeface="Candara" pitchFamily="34" charset="0"/>
              </a:rPr>
              <a:t>Ljudski resursi</a:t>
            </a:r>
            <a:endParaRPr lang="bg-BG" altLang="bg-BG" sz="2500">
              <a:solidFill>
                <a:srgbClr val="FFC000"/>
              </a:solidFill>
              <a:latin typeface="Candara" pitchFamily="34" charset="0"/>
            </a:endParaRPr>
          </a:p>
        </p:txBody>
      </p:sp>
      <p:pic>
        <p:nvPicPr>
          <p:cNvPr id="71686" name="Picture 5" descr="https://encrypted-tbn1.gstatic.com/images?q=tbn:ANd9GcR3q-Lq1XChWCaGxFCp-aTXIr797yjQfLqdCSshq8X85sFatFd52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0" y="1241425"/>
            <a:ext cx="10001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Nadpis 1"/>
          <p:cNvSpPr>
            <a:spLocks noGrp="1"/>
          </p:cNvSpPr>
          <p:nvPr>
            <p:ph type="ctrTitle"/>
          </p:nvPr>
        </p:nvSpPr>
        <p:spPr>
          <a:xfrm>
            <a:off x="1042988" y="2276475"/>
            <a:ext cx="7772400" cy="787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Latn-CS" altLang="bg-BG" sz="2800" dirty="0" smtClean="0">
                <a:solidFill>
                  <a:srgbClr val="0B5395"/>
                </a:solidFill>
                <a:latin typeface="Candara" pitchFamily="34" charset="0"/>
              </a:rPr>
              <a:t>Da li mogu dobiti podršku za svoj biznis</a:t>
            </a: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>?</a:t>
            </a:r>
            <a:b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en-GB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(</a:t>
            </a:r>
            <a:r>
              <a:rPr lang="sr-Latn-CS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vežba </a:t>
            </a:r>
            <a:r>
              <a:rPr lang="en-GB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4f</a:t>
            </a: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>)</a:t>
            </a:r>
            <a:r>
              <a:rPr lang="bg-BG" altLang="bg-BG" sz="28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bg-BG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  <a:t/>
            </a:r>
            <a:br>
              <a:rPr lang="en-GB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endParaRPr lang="bg-BG" altLang="bg-BG" sz="2800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72707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631646" y="0"/>
            <a:ext cx="25123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2.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Samo-zapošljavanje</a:t>
            </a:r>
            <a:endParaRPr lang="bg-BG" altLang="bg-BG" sz="1600" i="1" dirty="0">
              <a:solidFill>
                <a:srgbClr val="7F7F7F"/>
              </a:solidFill>
              <a:latin typeface="Candara" pitchFamily="34" charset="0"/>
            </a:endParaRPr>
          </a:p>
        </p:txBody>
      </p:sp>
      <p:pic>
        <p:nvPicPr>
          <p:cNvPr id="72709" name="Picture 5" descr="https://encrypted-tbn1.gstatic.com/images?q=tbn:ANd9GcR3q-Lq1XChWCaGxFCp-aTXIr797yjQfLqdCSshq8X85sFatFd52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088" y="1341438"/>
            <a:ext cx="10001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4500563"/>
            <a:ext cx="4929187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Nadpis 1"/>
          <p:cNvSpPr>
            <a:spLocks noGrp="1"/>
          </p:cNvSpPr>
          <p:nvPr>
            <p:ph type="ctrTitle"/>
          </p:nvPr>
        </p:nvSpPr>
        <p:spPr>
          <a:xfrm>
            <a:off x="1371600" y="2060575"/>
            <a:ext cx="7772400" cy="10033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Latn-CS" altLang="bg-BG" sz="2800" dirty="0" smtClean="0">
                <a:solidFill>
                  <a:srgbClr val="0B5395"/>
                </a:solidFill>
                <a:latin typeface="Candara" pitchFamily="34" charset="0"/>
              </a:rPr>
              <a:t>Registrovanje biznisa </a:t>
            </a:r>
            <a:br>
              <a:rPr lang="sr-Latn-CS" altLang="bg-BG" sz="2800" dirty="0" smtClean="0">
                <a:solidFill>
                  <a:srgbClr val="0B5395"/>
                </a:solidFill>
                <a:latin typeface="Candara" pitchFamily="34" charset="0"/>
              </a:rPr>
            </a:br>
            <a:r>
              <a:rPr lang="en-US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(</a:t>
            </a:r>
            <a:r>
              <a:rPr lang="sr-Latn-CS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vežba </a:t>
            </a:r>
            <a:r>
              <a:rPr lang="en-GB" altLang="bg-BG" sz="2800" i="1" dirty="0" smtClean="0">
                <a:solidFill>
                  <a:srgbClr val="0B5395"/>
                </a:solidFill>
                <a:latin typeface="Candara" pitchFamily="34" charset="0"/>
              </a:rPr>
              <a:t>4g)</a:t>
            </a:r>
            <a:br>
              <a:rPr lang="en-GB" altLang="bg-BG" sz="2800" i="1" dirty="0" smtClean="0">
                <a:solidFill>
                  <a:srgbClr val="0B5395"/>
                </a:solidFill>
                <a:latin typeface="Candara" pitchFamily="34" charset="0"/>
              </a:rPr>
            </a:br>
            <a:endParaRPr lang="bg-BG" altLang="bg-BG" sz="2800" i="1" dirty="0" smtClean="0">
              <a:solidFill>
                <a:srgbClr val="0B5395"/>
              </a:solidFill>
              <a:latin typeface="Candara" pitchFamily="34" charset="0"/>
            </a:endParaRPr>
          </a:p>
        </p:txBody>
      </p:sp>
      <p:sp>
        <p:nvSpPr>
          <p:cNvPr id="73731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6631646" y="0"/>
            <a:ext cx="25123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</a:t>
            </a:r>
            <a:r>
              <a:rPr lang="en-GB" altLang="bg-BG" sz="1600" i="1" dirty="0">
                <a:solidFill>
                  <a:srgbClr val="7F7F7F"/>
                </a:solidFill>
                <a:latin typeface="Candara" pitchFamily="34" charset="0"/>
              </a:rPr>
              <a:t>2.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Samo-zapošljavanje</a:t>
            </a:r>
            <a:endParaRPr lang="bg-BG" altLang="bg-BG" sz="1600" i="1" dirty="0">
              <a:solidFill>
                <a:srgbClr val="7F7F7F"/>
              </a:solidFill>
              <a:latin typeface="Candara" pitchFamily="34" charset="0"/>
            </a:endParaRPr>
          </a:p>
        </p:txBody>
      </p:sp>
      <p:sp>
        <p:nvSpPr>
          <p:cNvPr id="73733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bg-BG" altLang="bg-BG"/>
          </a:p>
        </p:txBody>
      </p:sp>
      <p:grpSp>
        <p:nvGrpSpPr>
          <p:cNvPr id="73734" name="Group 23"/>
          <p:cNvGrpSpPr>
            <a:grpSpLocks/>
          </p:cNvGrpSpPr>
          <p:nvPr/>
        </p:nvGrpSpPr>
        <p:grpSpPr bwMode="auto">
          <a:xfrm>
            <a:off x="2436813" y="3357563"/>
            <a:ext cx="5492750" cy="1993900"/>
            <a:chOff x="1965" y="7075"/>
            <a:chExt cx="8650" cy="3140"/>
          </a:xfrm>
        </p:grpSpPr>
        <p:sp>
          <p:nvSpPr>
            <p:cNvPr id="73737" name="Rectangle 281"/>
            <p:cNvSpPr>
              <a:spLocks noChangeArrowheads="1"/>
            </p:cNvSpPr>
            <p:nvPr/>
          </p:nvSpPr>
          <p:spPr bwMode="auto">
            <a:xfrm>
              <a:off x="4395" y="7075"/>
              <a:ext cx="2760" cy="77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sr-Latn-CS" altLang="bg-BG" sz="1100">
                  <a:latin typeface="Times New Roman" pitchFamily="18" charset="0"/>
                  <a:cs typeface="Times New Roman" pitchFamily="18" charset="0"/>
                </a:rPr>
                <a:t>Preduzetnik </a:t>
              </a:r>
              <a:endParaRPr lang="en-GB" altLang="bg-BG"/>
            </a:p>
          </p:txBody>
        </p:sp>
        <p:sp>
          <p:nvSpPr>
            <p:cNvPr id="73738" name="Rectangle 282"/>
            <p:cNvSpPr>
              <a:spLocks noChangeArrowheads="1"/>
            </p:cNvSpPr>
            <p:nvPr/>
          </p:nvSpPr>
          <p:spPr bwMode="auto">
            <a:xfrm>
              <a:off x="7620" y="7075"/>
              <a:ext cx="2760" cy="77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sr-Latn-CS" altLang="bg-BG" sz="1100">
                  <a:latin typeface="Times New Roman" pitchFamily="18" charset="0"/>
                  <a:cs typeface="Times New Roman" pitchFamily="18" charset="0"/>
                </a:rPr>
                <a:t>Društvo sa ograničenom odgovornošću</a:t>
              </a:r>
              <a:endParaRPr lang="bg-BG" altLang="bg-BG"/>
            </a:p>
          </p:txBody>
        </p:sp>
        <p:sp>
          <p:nvSpPr>
            <p:cNvPr id="73739" name="Rectangle 283"/>
            <p:cNvSpPr>
              <a:spLocks noChangeArrowheads="1"/>
            </p:cNvSpPr>
            <p:nvPr/>
          </p:nvSpPr>
          <p:spPr bwMode="auto">
            <a:xfrm>
              <a:off x="1965" y="8115"/>
              <a:ext cx="1695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sr-Latn-CS" altLang="bg-BG" sz="1100">
                  <a:latin typeface="Times New Roman" pitchFamily="18" charset="0"/>
                  <a:cs typeface="Times New Roman" pitchFamily="18" charset="0"/>
                </a:rPr>
                <a:t>PDV tretman</a:t>
              </a:r>
              <a:endParaRPr lang="bg-BG" altLang="bg-BG"/>
            </a:p>
          </p:txBody>
        </p:sp>
        <p:sp>
          <p:nvSpPr>
            <p:cNvPr id="73740" name="Rectangle 284"/>
            <p:cNvSpPr>
              <a:spLocks noChangeArrowheads="1"/>
            </p:cNvSpPr>
            <p:nvPr/>
          </p:nvSpPr>
          <p:spPr bwMode="auto">
            <a:xfrm>
              <a:off x="1965" y="9195"/>
              <a:ext cx="1695" cy="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sr-Latn-CS" altLang="bg-BG" sz="1100">
                  <a:latin typeface="Times New Roman" pitchFamily="18" charset="0"/>
                  <a:cs typeface="Times New Roman" pitchFamily="18" charset="0"/>
                </a:rPr>
                <a:t>Nivo lične odgovornosti</a:t>
              </a:r>
              <a:endParaRPr lang="bg-BG" altLang="bg-BG"/>
            </a:p>
          </p:txBody>
        </p:sp>
        <p:sp>
          <p:nvSpPr>
            <p:cNvPr id="73741" name="Rectangle 285"/>
            <p:cNvSpPr>
              <a:spLocks noChangeArrowheads="1"/>
            </p:cNvSpPr>
            <p:nvPr/>
          </p:nvSpPr>
          <p:spPr bwMode="auto">
            <a:xfrm>
              <a:off x="7620" y="9165"/>
              <a:ext cx="2995" cy="1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sr-Latn-CS" altLang="bg-BG" sz="1100">
                  <a:latin typeface="Times New Roman" pitchFamily="18" charset="0"/>
                  <a:cs typeface="Times New Roman" pitchFamily="18" charset="0"/>
                </a:rPr>
                <a:t>Vlasnik (ci) ne odgovara(ju) ličnom imovinom za obaveze kompanije</a:t>
              </a:r>
              <a:endParaRPr lang="bg-BG" altLang="bg-BG"/>
            </a:p>
          </p:txBody>
        </p:sp>
        <p:sp>
          <p:nvSpPr>
            <p:cNvPr id="73742" name="Rectangle 286"/>
            <p:cNvSpPr>
              <a:spLocks noChangeArrowheads="1"/>
            </p:cNvSpPr>
            <p:nvPr/>
          </p:nvSpPr>
          <p:spPr bwMode="auto">
            <a:xfrm>
              <a:off x="4395" y="9195"/>
              <a:ext cx="2760" cy="1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sr-Latn-CS" altLang="bg-BG" sz="1100">
                  <a:latin typeface="Times New Roman" pitchFamily="18" charset="0"/>
                  <a:cs typeface="Times New Roman" pitchFamily="18" charset="0"/>
                </a:rPr>
                <a:t>Preduzernik odgovara za sve poslovne obaveze svojom ličnom imovinom</a:t>
              </a:r>
              <a:r>
                <a:rPr lang="bg-BG" altLang="bg-BG" sz="1100">
                  <a:latin typeface="Times New Roman" pitchFamily="18" charset="0"/>
                  <a:cs typeface="Times New Roman" pitchFamily="18" charset="0"/>
                </a:rPr>
                <a:t>.</a:t>
              </a:r>
              <a:endParaRPr lang="bg-BG" altLang="bg-BG"/>
            </a:p>
          </p:txBody>
        </p:sp>
        <p:sp>
          <p:nvSpPr>
            <p:cNvPr id="73743" name="Rectangle 287"/>
            <p:cNvSpPr>
              <a:spLocks noChangeArrowheads="1"/>
            </p:cNvSpPr>
            <p:nvPr/>
          </p:nvSpPr>
          <p:spPr bwMode="auto">
            <a:xfrm>
              <a:off x="4395" y="8130"/>
              <a:ext cx="2845" cy="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sr-Latn-CS" altLang="bg-BG" sz="1100">
                  <a:latin typeface="Times New Roman" pitchFamily="18" charset="0"/>
                  <a:cs typeface="Times New Roman" pitchFamily="18" charset="0"/>
                </a:rPr>
                <a:t>Mogu da budu van sistema PDV</a:t>
              </a:r>
              <a:endParaRPr lang="bg-BG" altLang="bg-BG"/>
            </a:p>
          </p:txBody>
        </p:sp>
        <p:sp>
          <p:nvSpPr>
            <p:cNvPr id="73744" name="Rectangle 288"/>
            <p:cNvSpPr>
              <a:spLocks noChangeArrowheads="1"/>
            </p:cNvSpPr>
            <p:nvPr/>
          </p:nvSpPr>
          <p:spPr bwMode="auto">
            <a:xfrm>
              <a:off x="7630" y="8115"/>
              <a:ext cx="2760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sr-Latn-CS" altLang="bg-BG" sz="1100">
                  <a:latin typeface="Times New Roman" pitchFamily="18" charset="0"/>
                  <a:cs typeface="Times New Roman" pitchFamily="18" charset="0"/>
                </a:rPr>
                <a:t>Obavezno su u sistemu PDV-a</a:t>
              </a:r>
              <a:endParaRPr lang="bg-BG" altLang="bg-BG"/>
            </a:p>
          </p:txBody>
        </p:sp>
      </p:grpSp>
      <p:sp>
        <p:nvSpPr>
          <p:cNvPr id="73735" name="Rectangle 1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bg-BG" altLang="bg-BG"/>
          </a:p>
        </p:txBody>
      </p:sp>
      <p:pic>
        <p:nvPicPr>
          <p:cNvPr id="73736" name="Picture 15" descr="https://encrypted-tbn1.gstatic.com/images?q=tbn:ANd9GcR3q-Lq1XChWCaGxFCp-aTXIr797yjQfLqdCSshq8X85sFatFd52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1484313"/>
            <a:ext cx="10001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74755" name="Rectangle 4"/>
          <p:cNvSpPr>
            <a:spLocks noChangeArrowheads="1"/>
          </p:cNvSpPr>
          <p:nvPr/>
        </p:nvSpPr>
        <p:spPr bwMode="auto">
          <a:xfrm>
            <a:off x="6631646" y="0"/>
            <a:ext cx="25123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2.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Samo-zapošljavanje</a:t>
            </a:r>
            <a:endParaRPr lang="bg-BG" altLang="bg-BG" sz="1600" i="1" dirty="0">
              <a:solidFill>
                <a:srgbClr val="7F7F7F"/>
              </a:solidFill>
              <a:latin typeface="Candara" pitchFamily="34" charset="0"/>
            </a:endParaRPr>
          </a:p>
        </p:txBody>
      </p:sp>
      <p:sp>
        <p:nvSpPr>
          <p:cNvPr id="7475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bg-BG" altLang="bg-BG"/>
          </a:p>
        </p:txBody>
      </p:sp>
      <p:sp>
        <p:nvSpPr>
          <p:cNvPr id="74757" name="Rectangle 1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bg-BG" altLang="bg-BG"/>
          </a:p>
        </p:txBody>
      </p:sp>
      <p:pic>
        <p:nvPicPr>
          <p:cNvPr id="74758" name="Picture 15" descr="https://encrypted-tbn1.gstatic.com/images?q=tbn:ANd9GcR3q-Lq1XChWCaGxFCp-aTXIr797yjQfLqdCSshq8X85sFatFd52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1700213"/>
            <a:ext cx="10001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9" name="Picture 9" descr="http://www.quickanddirtytips.com/sites/default/files/styles/insert_large/public/images/3860/success.jpg?itok=cv5OrwX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2565400"/>
            <a:ext cx="2520950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60" name="Nadpis 1"/>
          <p:cNvSpPr>
            <a:spLocks noGrp="1"/>
          </p:cNvSpPr>
          <p:nvPr>
            <p:ph type="ctrTitle"/>
          </p:nvPr>
        </p:nvSpPr>
        <p:spPr>
          <a:xfrm>
            <a:off x="3929063" y="3068638"/>
            <a:ext cx="4959350" cy="1003300"/>
          </a:xfrm>
        </p:spPr>
        <p:txBody>
          <a:bodyPr/>
          <a:lstStyle/>
          <a:p>
            <a:r>
              <a:rPr lang="sr-Latn-CS" altLang="bg-BG" sz="2800" smtClean="0">
                <a:solidFill>
                  <a:srgbClr val="0B5395"/>
                </a:solidFill>
              </a:rPr>
              <a:t>Priča o poslovnom uspehu</a:t>
            </a:r>
            <a:br>
              <a:rPr lang="sr-Latn-CS" altLang="bg-BG" sz="2800" smtClean="0">
                <a:solidFill>
                  <a:srgbClr val="0B5395"/>
                </a:solidFill>
              </a:rPr>
            </a:br>
            <a:r>
              <a:rPr lang="sr-Latn-CS" altLang="bg-BG" sz="2800" smtClean="0">
                <a:solidFill>
                  <a:srgbClr val="0B5395"/>
                </a:solidFill>
              </a:rPr>
              <a:t> (vežba 4f)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Box 4"/>
          <p:cNvSpPr txBox="1">
            <a:spLocks noChangeArrowheads="1"/>
          </p:cNvSpPr>
          <p:nvPr/>
        </p:nvSpPr>
        <p:spPr bwMode="auto">
          <a:xfrm>
            <a:off x="4427538" y="5157788"/>
            <a:ext cx="12525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step </a:t>
            </a:r>
          </a:p>
          <a:p>
            <a:r>
              <a:rPr lang="en-US" altLang="el-GR" sz="2800" b="1">
                <a:solidFill>
                  <a:schemeClr val="bg1"/>
                </a:solidFill>
                <a:latin typeface="Candara" pitchFamily="34" charset="0"/>
              </a:rPr>
              <a:t>3</a:t>
            </a:r>
            <a:endParaRPr lang="el-GR" altLang="el-GR" sz="2800" b="1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75779" name="Rectangle 4"/>
          <p:cNvSpPr>
            <a:spLocks noChangeArrowheads="1"/>
          </p:cNvSpPr>
          <p:nvPr/>
        </p:nvSpPr>
        <p:spPr bwMode="auto">
          <a:xfrm>
            <a:off x="6631646" y="0"/>
            <a:ext cx="25123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T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ema</a:t>
            </a:r>
            <a:r>
              <a:rPr lang="en-GB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 2. </a:t>
            </a:r>
            <a:r>
              <a:rPr lang="sr-Latn-RS" altLang="bg-BG" sz="1600" i="1" dirty="0" smtClean="0">
                <a:solidFill>
                  <a:srgbClr val="7F7F7F"/>
                </a:solidFill>
                <a:latin typeface="Candara" pitchFamily="34" charset="0"/>
              </a:rPr>
              <a:t>Samo-zapošljavanje</a:t>
            </a:r>
            <a:endParaRPr lang="bg-BG" altLang="bg-BG" sz="1600" i="1" dirty="0">
              <a:solidFill>
                <a:srgbClr val="7F7F7F"/>
              </a:solidFill>
              <a:latin typeface="Candara" pitchFamily="34" charset="0"/>
            </a:endParaRPr>
          </a:p>
        </p:txBody>
      </p:sp>
      <p:sp>
        <p:nvSpPr>
          <p:cNvPr id="7578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bg-BG" altLang="bg-BG"/>
          </a:p>
        </p:txBody>
      </p:sp>
      <p:sp>
        <p:nvSpPr>
          <p:cNvPr id="75781" name="Rectangle 1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bg-BG" altLang="bg-BG"/>
          </a:p>
        </p:txBody>
      </p:sp>
      <p:sp>
        <p:nvSpPr>
          <p:cNvPr id="75782" name="Rounded Rectangle 22"/>
          <p:cNvSpPr>
            <a:spLocks noChangeArrowheads="1"/>
          </p:cNvSpPr>
          <p:nvPr/>
        </p:nvSpPr>
        <p:spPr bwMode="auto">
          <a:xfrm>
            <a:off x="2195736" y="1571624"/>
            <a:ext cx="5529039" cy="44496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ctr">
              <a:spcBef>
                <a:spcPts val="1500"/>
              </a:spcBef>
              <a:spcAft>
                <a:spcPts val="1000"/>
              </a:spcAft>
              <a:defRPr/>
            </a:pPr>
            <a:r>
              <a:rPr lang="en-US" sz="1600" dirty="0">
                <a:solidFill>
                  <a:srgbClr val="134162"/>
                </a:solidFill>
                <a:latin typeface="Times New Roman" pitchFamily="18" charset="0"/>
                <a:cs typeface="Arial" pitchFamily="34" charset="0"/>
              </a:rPr>
              <a:t>PITANJA ZA PROVERU RAZUMEVANJA MODULA</a:t>
            </a:r>
            <a:r>
              <a:rPr lang="en-GB" sz="1600" dirty="0">
                <a:solidFill>
                  <a:srgbClr val="134162"/>
                </a:solidFill>
                <a:latin typeface="Times New Roman" pitchFamily="18" charset="0"/>
                <a:cs typeface="Arial" pitchFamily="34" charset="0"/>
              </a:rPr>
              <a:t> 4:</a:t>
            </a:r>
            <a:endParaRPr lang="sr-Latn-CS" sz="1600" dirty="0">
              <a:solidFill>
                <a:srgbClr val="134162"/>
              </a:solidFill>
              <a:latin typeface="Times New Roman" pitchFamily="18" charset="0"/>
              <a:cs typeface="Arial" pitchFamily="34" charset="0"/>
            </a:endParaRP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1600" i="1" dirty="0">
                <a:latin typeface="Times New Roman" pitchFamily="18" charset="0"/>
                <a:cs typeface="Arial" pitchFamily="34" charset="0"/>
              </a:rPr>
              <a:t>Gde se mogu naći informacije o slobodnim (otvorenim) radnim mestima?</a:t>
            </a: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1600" i="1" dirty="0">
                <a:latin typeface="Times New Roman" pitchFamily="18" charset="0"/>
                <a:cs typeface="Arial" pitchFamily="34" charset="0"/>
              </a:rPr>
              <a:t>Šta su “skrivena radna mesta” i kako ih možete naći?</a:t>
            </a: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1600" i="1" dirty="0">
                <a:latin typeface="Times New Roman" pitchFamily="18" charset="0"/>
                <a:cs typeface="Arial" pitchFamily="34" charset="0"/>
              </a:rPr>
              <a:t>Koje korisiti proističu iz registrovanja u bazu podataka o slobodnim radnim mestima?</a:t>
            </a: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1600" i="1" dirty="0">
                <a:latin typeface="Times New Roman" pitchFamily="18" charset="0"/>
                <a:cs typeface="Arial" pitchFamily="34" charset="0"/>
              </a:rPr>
              <a:t>Koje teme/informacije treba da sadrži Vaš CV?</a:t>
            </a: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1600" i="1" dirty="0">
                <a:latin typeface="Times New Roman" pitchFamily="18" charset="0"/>
                <a:cs typeface="Arial" pitchFamily="34" charset="0"/>
              </a:rPr>
              <a:t>Objasnite razliku između preduzetnika koji iskorišćavaju mogućnosti i preduzetnika iz nužde. </a:t>
            </a: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1600" i="1" dirty="0">
                <a:latin typeface="Times New Roman" pitchFamily="18" charset="0"/>
                <a:cs typeface="Arial" pitchFamily="34" charset="0"/>
              </a:rPr>
              <a:t>Na koja ključna pitanja treba da odgovorite kako biste ocenili profitabilnost svoje poslovne ideje?</a:t>
            </a: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1600" i="1" dirty="0">
                <a:latin typeface="Times New Roman" pitchFamily="18" charset="0"/>
                <a:cs typeface="Arial" pitchFamily="34" charset="0"/>
              </a:rPr>
              <a:t>Da li možete računati na neku podršku kada započinjete poslovanje? Objasnite.</a:t>
            </a: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1600" i="1" dirty="0">
                <a:latin typeface="Times New Roman" pitchFamily="18" charset="0"/>
                <a:cs typeface="Arial" pitchFamily="34" charset="0"/>
              </a:rPr>
              <a:t>Koje su osnovne razlike između različitih oblika legalnog poslovanja?</a:t>
            </a:r>
          </a:p>
          <a:p>
            <a:pPr marL="228600" indent="-2286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1600" i="1" dirty="0">
                <a:latin typeface="Times New Roman" pitchFamily="18" charset="0"/>
                <a:cs typeface="Arial" pitchFamily="34" charset="0"/>
              </a:rPr>
              <a:t>Navedite osnovne korakre procesa registracije biznisa. 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ct FINALL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3657</TotalTime>
  <Words>788</Words>
  <Application>Microsoft Office PowerPoint</Application>
  <PresentationFormat>Diaprojekcija na zaslonu (4:3)</PresentationFormat>
  <Paragraphs>160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19</vt:i4>
      </vt:variant>
    </vt:vector>
  </HeadingPairs>
  <TitlesOfParts>
    <vt:vector size="20" baseType="lpstr">
      <vt:lpstr>Project FINALLY</vt:lpstr>
      <vt:lpstr>PowerPointova predstavitev</vt:lpstr>
      <vt:lpstr>Šta sadrži ovaj modul: povećanje ličnih prihoda?</vt:lpstr>
      <vt:lpstr>Pametni put u 3+3 koraka</vt:lpstr>
      <vt:lpstr>Hajdemo direktno na korak 6!</vt:lpstr>
      <vt:lpstr>TOPIC 1. SEARCHING FOR JOB </vt:lpstr>
      <vt:lpstr>TEMA 1. TRAŽENJE POSLA </vt:lpstr>
      <vt:lpstr>TEMA 1. TRAŽENJE POSLA</vt:lpstr>
      <vt:lpstr>TEMA 1. TRAŽENJE POSLA</vt:lpstr>
      <vt:lpstr>Poboljšanje kompetencija  </vt:lpstr>
      <vt:lpstr>TEMA 2. SAMO-ZAPOŠLJAVANJE</vt:lpstr>
      <vt:lpstr>Zašto bih želeo/la da budem samozaposlen/a? (vežba 4c)</vt:lpstr>
      <vt:lpstr>Diskriminacija na tržištu rada (vežba 4d)</vt:lpstr>
      <vt:lpstr>Od poslovne ideje do poslovne prilike  </vt:lpstr>
      <vt:lpstr>SAMO-ZAPOŠLJAVANJE – KAKO? Od poslovne ideje do poslovne prilike  Šta je moja poslovna ideja i da li je profitabilna? (vežba 4e)    </vt:lpstr>
      <vt:lpstr>Kako razviti poslovnu ideju  </vt:lpstr>
      <vt:lpstr>Da li mogu dobiti podršku za svoj biznis? (vežba 4f)  </vt:lpstr>
      <vt:lpstr>Registrovanje biznisa  (vežba 4g) </vt:lpstr>
      <vt:lpstr>Priča o poslovnom uspehu  (vežba 4f)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Simona</dc:creator>
  <cp:lastModifiedBy>Gabi Ogulin</cp:lastModifiedBy>
  <cp:revision>197</cp:revision>
  <cp:lastPrinted>2014-06-19T08:23:14Z</cp:lastPrinted>
  <dcterms:created xsi:type="dcterms:W3CDTF">2013-09-17T14:24:09Z</dcterms:created>
  <dcterms:modified xsi:type="dcterms:W3CDTF">2015-12-21T15:00:14Z</dcterms:modified>
</cp:coreProperties>
</file>